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8" r:id="rId4"/>
    <p:sldId id="259" r:id="rId5"/>
    <p:sldId id="260" r:id="rId6"/>
    <p:sldId id="262" r:id="rId7"/>
    <p:sldId id="266" r:id="rId8"/>
    <p:sldId id="267" r:id="rId9"/>
    <p:sldId id="268" r:id="rId10"/>
    <p:sldId id="276" r:id="rId11"/>
    <p:sldId id="269" r:id="rId12"/>
    <p:sldId id="272" r:id="rId13"/>
    <p:sldId id="273" r:id="rId14"/>
    <p:sldId id="274" r:id="rId15"/>
    <p:sldId id="278" r:id="rId16"/>
    <p:sldId id="279"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798"/>
    <a:srgbClr val="26AC9C"/>
    <a:srgbClr val="1F8D80"/>
    <a:srgbClr val="1A786D"/>
    <a:srgbClr val="145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BD05-529D-44A1-8EC9-7330B177D962}" type="datetimeFigureOut">
              <a:rPr lang="en-GB" smtClean="0"/>
              <a:t>20/11/2018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9B5A6-4E86-4060-987E-9103A95680DB}" type="slidenum">
              <a:rPr lang="en-GB" smtClean="0"/>
              <a:t>‹#›</a:t>
            </a:fld>
            <a:endParaRPr lang="en-GB"/>
          </a:p>
        </p:txBody>
      </p:sp>
    </p:spTree>
    <p:extLst>
      <p:ext uri="{BB962C8B-B14F-4D97-AF65-F5344CB8AC3E}">
        <p14:creationId xmlns:p14="http://schemas.microsoft.com/office/powerpoint/2010/main" val="61794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939BAB0C-DF7C-48D8-AB33-C5DA1AE23AD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63367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7169F8-3C61-407C-AA5C-E1CBED3B089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1450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169F8-3C61-407C-AA5C-E1CBED3B089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49725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169F8-3C61-407C-AA5C-E1CBED3B089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381963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7"/>
            <a:ext cx="7772400" cy="147062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7118"/>
            <a:ext cx="6400800" cy="1752059"/>
          </a:xfrm>
        </p:spPr>
        <p:txBody>
          <a:bodyPr/>
          <a:lstStyle>
            <a:lvl1pPr marL="0" indent="0" algn="ctr">
              <a:buNone/>
              <a:defRPr/>
            </a:lvl1pPr>
            <a:lvl2pPr marL="536387" indent="0" algn="ctr">
              <a:buNone/>
              <a:defRPr/>
            </a:lvl2pPr>
            <a:lvl3pPr marL="1072774" indent="0" algn="ctr">
              <a:buNone/>
              <a:defRPr/>
            </a:lvl3pPr>
            <a:lvl4pPr marL="1609161" indent="0" algn="ctr">
              <a:buNone/>
              <a:defRPr/>
            </a:lvl4pPr>
            <a:lvl5pPr marL="2145548" indent="0" algn="ctr">
              <a:buNone/>
              <a:defRPr/>
            </a:lvl5pPr>
            <a:lvl6pPr marL="2681935" indent="0" algn="ctr">
              <a:buNone/>
              <a:defRPr/>
            </a:lvl6pPr>
            <a:lvl7pPr marL="3218322" indent="0" algn="ctr">
              <a:buNone/>
              <a:defRPr/>
            </a:lvl7pPr>
            <a:lvl8pPr marL="3754709" indent="0" algn="ctr">
              <a:buNone/>
              <a:defRPr/>
            </a:lvl8pPr>
            <a:lvl9pPr marL="4291096"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17119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477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656"/>
            <a:ext cx="7772400" cy="1360596"/>
          </a:xfrm>
        </p:spPr>
        <p:txBody>
          <a:bodyPr anchor="t"/>
          <a:lstStyle>
            <a:lvl1pPr algn="l">
              <a:defRPr sz="47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7402"/>
            <a:ext cx="7772400" cy="1500254"/>
          </a:xfrm>
        </p:spPr>
        <p:txBody>
          <a:bodyPr anchor="b"/>
          <a:lstStyle>
            <a:lvl1pPr marL="0" indent="0">
              <a:buNone/>
              <a:defRPr sz="2300"/>
            </a:lvl1pPr>
            <a:lvl2pPr marL="536387" indent="0">
              <a:buNone/>
              <a:defRPr sz="2100"/>
            </a:lvl2pPr>
            <a:lvl3pPr marL="1072774" indent="0">
              <a:buNone/>
              <a:defRPr sz="1900"/>
            </a:lvl3pPr>
            <a:lvl4pPr marL="1609161" indent="0">
              <a:buNone/>
              <a:defRPr sz="1600"/>
            </a:lvl4pPr>
            <a:lvl5pPr marL="2145548" indent="0">
              <a:buNone/>
              <a:defRPr sz="1600"/>
            </a:lvl5pPr>
            <a:lvl6pPr marL="2681935" indent="0">
              <a:buNone/>
              <a:defRPr sz="1600"/>
            </a:lvl6pPr>
            <a:lvl7pPr marL="3218322" indent="0">
              <a:buNone/>
              <a:defRPr sz="1600"/>
            </a:lvl7pPr>
            <a:lvl8pPr marL="3754709" indent="0">
              <a:buNone/>
              <a:defRPr sz="1600"/>
            </a:lvl8pPr>
            <a:lvl9pPr marL="4291096" indent="0">
              <a:buNone/>
              <a:defRPr sz="1600"/>
            </a:lvl9pPr>
          </a:lstStyle>
          <a:p>
            <a:pPr lvl="0"/>
            <a:r>
              <a:rPr lang="en-US" smtClean="0"/>
              <a:t>Click to edit Master text styles</a:t>
            </a:r>
          </a:p>
        </p:txBody>
      </p:sp>
    </p:spTree>
    <p:extLst>
      <p:ext uri="{BB962C8B-B14F-4D97-AF65-F5344CB8AC3E}">
        <p14:creationId xmlns:p14="http://schemas.microsoft.com/office/powerpoint/2010/main" val="3335323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599708"/>
            <a:ext cx="4038600" cy="452615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99708"/>
            <a:ext cx="4038600" cy="452615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561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83"/>
            <a:ext cx="8229600" cy="114264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4113"/>
            <a:ext cx="4040188" cy="641151"/>
          </a:xfrm>
        </p:spPr>
        <p:txBody>
          <a:bodyPr anchor="b"/>
          <a:lstStyle>
            <a:lvl1pPr marL="0" indent="0">
              <a:buNone/>
              <a:defRPr sz="2800" b="1"/>
            </a:lvl1pPr>
            <a:lvl2pPr marL="536387" indent="0">
              <a:buNone/>
              <a:defRPr sz="2300" b="1"/>
            </a:lvl2pPr>
            <a:lvl3pPr marL="1072774" indent="0">
              <a:buNone/>
              <a:defRPr sz="2100" b="1"/>
            </a:lvl3pPr>
            <a:lvl4pPr marL="1609161" indent="0">
              <a:buNone/>
              <a:defRPr sz="1900" b="1"/>
            </a:lvl4pPr>
            <a:lvl5pPr marL="2145548" indent="0">
              <a:buNone/>
              <a:defRPr sz="1900" b="1"/>
            </a:lvl5pPr>
            <a:lvl6pPr marL="2681935" indent="0">
              <a:buNone/>
              <a:defRPr sz="1900" b="1"/>
            </a:lvl6pPr>
            <a:lvl7pPr marL="3218322" indent="0">
              <a:buNone/>
              <a:defRPr sz="1900" b="1"/>
            </a:lvl7pPr>
            <a:lvl8pPr marL="3754709" indent="0">
              <a:buNone/>
              <a:defRPr sz="1900" b="1"/>
            </a:lvl8pPr>
            <a:lvl9pPr marL="429109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1" y="2175262"/>
            <a:ext cx="4040188" cy="395059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4113"/>
            <a:ext cx="4041776" cy="641151"/>
          </a:xfrm>
        </p:spPr>
        <p:txBody>
          <a:bodyPr anchor="b"/>
          <a:lstStyle>
            <a:lvl1pPr marL="0" indent="0">
              <a:buNone/>
              <a:defRPr sz="2800" b="1"/>
            </a:lvl1pPr>
            <a:lvl2pPr marL="536387" indent="0">
              <a:buNone/>
              <a:defRPr sz="2300" b="1"/>
            </a:lvl2pPr>
            <a:lvl3pPr marL="1072774" indent="0">
              <a:buNone/>
              <a:defRPr sz="2100" b="1"/>
            </a:lvl3pPr>
            <a:lvl4pPr marL="1609161" indent="0">
              <a:buNone/>
              <a:defRPr sz="1900" b="1"/>
            </a:lvl4pPr>
            <a:lvl5pPr marL="2145548" indent="0">
              <a:buNone/>
              <a:defRPr sz="1900" b="1"/>
            </a:lvl5pPr>
            <a:lvl6pPr marL="2681935" indent="0">
              <a:buNone/>
              <a:defRPr sz="1900" b="1"/>
            </a:lvl6pPr>
            <a:lvl7pPr marL="3218322" indent="0">
              <a:buNone/>
              <a:defRPr sz="1900" b="1"/>
            </a:lvl7pPr>
            <a:lvl8pPr marL="3754709" indent="0">
              <a:buNone/>
              <a:defRPr sz="1900" b="1"/>
            </a:lvl8pPr>
            <a:lvl9pPr marL="429109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5026" y="2175262"/>
            <a:ext cx="4041776" cy="395059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450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7681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39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968"/>
            <a:ext cx="3008313" cy="1161691"/>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3575051" y="272969"/>
            <a:ext cx="5111749" cy="585289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4657"/>
            <a:ext cx="3008313" cy="4691202"/>
          </a:xfrm>
        </p:spPr>
        <p:txBody>
          <a:bodyPr/>
          <a:lstStyle>
            <a:lvl1pPr marL="0" indent="0">
              <a:buNone/>
              <a:defRPr sz="1600"/>
            </a:lvl1pPr>
            <a:lvl2pPr marL="536387" indent="0">
              <a:buNone/>
              <a:defRPr sz="1400"/>
            </a:lvl2pPr>
            <a:lvl3pPr marL="1072774" indent="0">
              <a:buNone/>
              <a:defRPr sz="1200"/>
            </a:lvl3pPr>
            <a:lvl4pPr marL="1609161" indent="0">
              <a:buNone/>
              <a:defRPr sz="1100"/>
            </a:lvl4pPr>
            <a:lvl5pPr marL="2145548" indent="0">
              <a:buNone/>
              <a:defRPr sz="1100"/>
            </a:lvl5pPr>
            <a:lvl6pPr marL="2681935" indent="0">
              <a:buNone/>
              <a:defRPr sz="1100"/>
            </a:lvl6pPr>
            <a:lvl7pPr marL="3218322" indent="0">
              <a:buNone/>
              <a:defRPr sz="1100"/>
            </a:lvl7pPr>
            <a:lvl8pPr marL="3754709" indent="0">
              <a:buNone/>
              <a:defRPr sz="1100"/>
            </a:lvl8pPr>
            <a:lvl9pPr marL="4291096" indent="0">
              <a:buNone/>
              <a:defRPr sz="1100"/>
            </a:lvl9pPr>
          </a:lstStyle>
          <a:p>
            <a:pPr lvl="0"/>
            <a:r>
              <a:rPr lang="en-US" smtClean="0"/>
              <a:t>Click to edit Master text styles</a:t>
            </a:r>
          </a:p>
        </p:txBody>
      </p:sp>
    </p:spTree>
    <p:extLst>
      <p:ext uri="{BB962C8B-B14F-4D97-AF65-F5344CB8AC3E}">
        <p14:creationId xmlns:p14="http://schemas.microsoft.com/office/powerpoint/2010/main" val="146650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7169F8-3C61-407C-AA5C-E1CBED3B089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357841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235"/>
            <a:ext cx="5486400" cy="567092"/>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3644"/>
            <a:ext cx="5486400" cy="4113530"/>
          </a:xfrm>
        </p:spPr>
        <p:txBody>
          <a:bodyPr/>
          <a:lstStyle>
            <a:lvl1pPr marL="0" indent="0">
              <a:buNone/>
              <a:defRPr sz="3800"/>
            </a:lvl1pPr>
            <a:lvl2pPr marL="536387" indent="0">
              <a:buNone/>
              <a:defRPr sz="3300"/>
            </a:lvl2pPr>
            <a:lvl3pPr marL="1072774" indent="0">
              <a:buNone/>
              <a:defRPr sz="2800"/>
            </a:lvl3pPr>
            <a:lvl4pPr marL="1609161" indent="0">
              <a:buNone/>
              <a:defRPr sz="2300"/>
            </a:lvl4pPr>
            <a:lvl5pPr marL="2145548" indent="0">
              <a:buNone/>
              <a:defRPr sz="2300"/>
            </a:lvl5pPr>
            <a:lvl6pPr marL="2681935" indent="0">
              <a:buNone/>
              <a:defRPr sz="2300"/>
            </a:lvl6pPr>
            <a:lvl7pPr marL="3218322" indent="0">
              <a:buNone/>
              <a:defRPr sz="2300"/>
            </a:lvl7pPr>
            <a:lvl8pPr marL="3754709" indent="0">
              <a:buNone/>
              <a:defRPr sz="2300"/>
            </a:lvl8pPr>
            <a:lvl9pPr marL="4291096" indent="0">
              <a:buNone/>
              <a:defRPr sz="2300"/>
            </a:lvl9pPr>
          </a:lstStyle>
          <a:p>
            <a:pPr lvl="0"/>
            <a:endParaRPr lang="en-GB" noProof="0" dirty="0" smtClean="0"/>
          </a:p>
        </p:txBody>
      </p:sp>
      <p:sp>
        <p:nvSpPr>
          <p:cNvPr id="4" name="Text Placeholder 3"/>
          <p:cNvSpPr>
            <a:spLocks noGrp="1"/>
          </p:cNvSpPr>
          <p:nvPr>
            <p:ph type="body" sz="half" idx="2"/>
          </p:nvPr>
        </p:nvSpPr>
        <p:spPr>
          <a:xfrm>
            <a:off x="1792288" y="5368329"/>
            <a:ext cx="5486400" cy="804085"/>
          </a:xfrm>
        </p:spPr>
        <p:txBody>
          <a:bodyPr/>
          <a:lstStyle>
            <a:lvl1pPr marL="0" indent="0">
              <a:buNone/>
              <a:defRPr sz="1600"/>
            </a:lvl1pPr>
            <a:lvl2pPr marL="536387" indent="0">
              <a:buNone/>
              <a:defRPr sz="1400"/>
            </a:lvl2pPr>
            <a:lvl3pPr marL="1072774" indent="0">
              <a:buNone/>
              <a:defRPr sz="1200"/>
            </a:lvl3pPr>
            <a:lvl4pPr marL="1609161" indent="0">
              <a:buNone/>
              <a:defRPr sz="1100"/>
            </a:lvl4pPr>
            <a:lvl5pPr marL="2145548" indent="0">
              <a:buNone/>
              <a:defRPr sz="1100"/>
            </a:lvl5pPr>
            <a:lvl6pPr marL="2681935" indent="0">
              <a:buNone/>
              <a:defRPr sz="1100"/>
            </a:lvl6pPr>
            <a:lvl7pPr marL="3218322" indent="0">
              <a:buNone/>
              <a:defRPr sz="1100"/>
            </a:lvl7pPr>
            <a:lvl8pPr marL="3754709" indent="0">
              <a:buNone/>
              <a:defRPr sz="1100"/>
            </a:lvl8pPr>
            <a:lvl9pPr marL="4291096" indent="0">
              <a:buNone/>
              <a:defRPr sz="1100"/>
            </a:lvl9pPr>
          </a:lstStyle>
          <a:p>
            <a:pPr lvl="0"/>
            <a:r>
              <a:rPr lang="en-US" smtClean="0"/>
              <a:t>Click to edit Master text styles</a:t>
            </a:r>
          </a:p>
        </p:txBody>
      </p:sp>
    </p:spTree>
    <p:extLst>
      <p:ext uri="{BB962C8B-B14F-4D97-AF65-F5344CB8AC3E}">
        <p14:creationId xmlns:p14="http://schemas.microsoft.com/office/powerpoint/2010/main" val="2167455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2839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10982"/>
            <a:ext cx="2057400" cy="5414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10982"/>
            <a:ext cx="6019800" cy="5414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79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243638"/>
            <a:ext cx="2133600" cy="476250"/>
          </a:xfrm>
          <a:prstGeom prst="rect">
            <a:avLst/>
          </a:prstGeom>
        </p:spPr>
        <p:txBody>
          <a:bodyPr lIns="107277" tIns="53639" rIns="107277" bIns="53639"/>
          <a:lstStyle>
            <a:lvl1pPr>
              <a:defRPr dirty="0">
                <a:latin typeface="Arial" charset="0"/>
              </a:defRPr>
            </a:lvl1pPr>
          </a:lstStyle>
          <a:p>
            <a:pPr fontAlgn="base">
              <a:spcBef>
                <a:spcPct val="0"/>
              </a:spcBef>
              <a:spcAft>
                <a:spcPct val="0"/>
              </a:spcAft>
              <a:defRPr/>
            </a:pPr>
            <a:endParaRPr lang="en-GB">
              <a:solidFill>
                <a:srgbClr val="000000"/>
              </a:solidFill>
            </a:endParaRPr>
          </a:p>
        </p:txBody>
      </p:sp>
      <p:sp>
        <p:nvSpPr>
          <p:cNvPr id="4" name="Rectangle 5"/>
          <p:cNvSpPr>
            <a:spLocks noGrp="1" noChangeArrowheads="1"/>
          </p:cNvSpPr>
          <p:nvPr>
            <p:ph type="ftr" sz="quarter" idx="11"/>
          </p:nvPr>
        </p:nvSpPr>
        <p:spPr>
          <a:xfrm>
            <a:off x="3124200" y="6243638"/>
            <a:ext cx="2895600" cy="476250"/>
          </a:xfrm>
          <a:prstGeom prst="rect">
            <a:avLst/>
          </a:prstGeom>
        </p:spPr>
        <p:txBody>
          <a:bodyPr lIns="107277" tIns="53639" rIns="107277" bIns="53639"/>
          <a:lstStyle>
            <a:lvl1pPr>
              <a:defRPr dirty="0">
                <a:latin typeface="Arial" charset="0"/>
              </a:defRPr>
            </a:lvl1pPr>
          </a:lstStyle>
          <a:p>
            <a:pPr fontAlgn="base">
              <a:spcBef>
                <a:spcPct val="0"/>
              </a:spcBef>
              <a:spcAft>
                <a:spcPct val="0"/>
              </a:spcAft>
              <a:defRPr/>
            </a:pPr>
            <a:endParaRPr lang="en-GB">
              <a:solidFill>
                <a:srgbClr val="000000"/>
              </a:solidFill>
            </a:endParaRPr>
          </a:p>
        </p:txBody>
      </p:sp>
      <p:sp>
        <p:nvSpPr>
          <p:cNvPr id="5" name="Rectangle 6"/>
          <p:cNvSpPr>
            <a:spLocks noGrp="1" noChangeArrowheads="1"/>
          </p:cNvSpPr>
          <p:nvPr>
            <p:ph type="sldNum" sz="quarter" idx="12"/>
          </p:nvPr>
        </p:nvSpPr>
        <p:spPr>
          <a:xfrm>
            <a:off x="6553200" y="6243638"/>
            <a:ext cx="2133600" cy="476250"/>
          </a:xfrm>
          <a:prstGeom prst="rect">
            <a:avLst/>
          </a:prstGeom>
        </p:spPr>
        <p:txBody>
          <a:bodyPr lIns="107277" tIns="53639" rIns="107277" bIns="53639"/>
          <a:lstStyle>
            <a:lvl1pPr>
              <a:defRPr>
                <a:latin typeface="Arial" charset="0"/>
              </a:defRPr>
            </a:lvl1pPr>
          </a:lstStyle>
          <a:p>
            <a:pPr fontAlgn="base">
              <a:spcBef>
                <a:spcPct val="0"/>
              </a:spcBef>
              <a:spcAft>
                <a:spcPct val="0"/>
              </a:spcAft>
              <a:defRPr/>
            </a:pPr>
            <a:fld id="{40CCDF93-D657-4D09-A4C0-5693EC067335}"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450542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1" y="710981"/>
            <a:ext cx="6275388" cy="70674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599708"/>
            <a:ext cx="8229600" cy="4526153"/>
          </a:xfrm>
        </p:spPr>
        <p:txBody>
          <a:bodyPr/>
          <a:lstStyle/>
          <a:p>
            <a:pPr lvl="0"/>
            <a:endParaRPr lang="en-GB" noProof="0" dirty="0"/>
          </a:p>
        </p:txBody>
      </p:sp>
    </p:spTree>
    <p:extLst>
      <p:ext uri="{BB962C8B-B14F-4D97-AF65-F5344CB8AC3E}">
        <p14:creationId xmlns:p14="http://schemas.microsoft.com/office/powerpoint/2010/main" val="2124560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10982"/>
            <a:ext cx="8229600" cy="54148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33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169F8-3C61-407C-AA5C-E1CBED3B089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178363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7169F8-3C61-407C-AA5C-E1CBED3B089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108860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7169F8-3C61-407C-AA5C-E1CBED3B0893}" type="datetimeFigureOut">
              <a:rPr lang="en-GB" smtClean="0"/>
              <a:t>20/11/2018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392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7169F8-3C61-407C-AA5C-E1CBED3B0893}" type="datetimeFigureOut">
              <a:rPr lang="en-GB" smtClean="0"/>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13055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169F8-3C61-407C-AA5C-E1CBED3B0893}" type="datetimeFigureOut">
              <a:rPr lang="en-GB" smtClean="0"/>
              <a:t>20/11/2018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42000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169F8-3C61-407C-AA5C-E1CBED3B089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26855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169F8-3C61-407C-AA5C-E1CBED3B089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1DDF57-1E19-4F1E-AC11-45950322287C}" type="slidenum">
              <a:rPr lang="en-GB" smtClean="0"/>
              <a:t>‹#›</a:t>
            </a:fld>
            <a:endParaRPr lang="en-GB"/>
          </a:p>
        </p:txBody>
      </p:sp>
    </p:spTree>
    <p:extLst>
      <p:ext uri="{BB962C8B-B14F-4D97-AF65-F5344CB8AC3E}">
        <p14:creationId xmlns:p14="http://schemas.microsoft.com/office/powerpoint/2010/main" val="5321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69F8-3C61-407C-AA5C-E1CBED3B0893}" type="datetimeFigureOut">
              <a:rPr lang="en-GB" smtClean="0"/>
              <a:t>20/11/2018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DDF57-1E19-4F1E-AC11-45950322287C}" type="slidenum">
              <a:rPr lang="en-GB" smtClean="0"/>
              <a:t>‹#›</a:t>
            </a:fld>
            <a:endParaRPr lang="en-GB"/>
          </a:p>
        </p:txBody>
      </p:sp>
    </p:spTree>
    <p:extLst>
      <p:ext uri="{BB962C8B-B14F-4D97-AF65-F5344CB8AC3E}">
        <p14:creationId xmlns:p14="http://schemas.microsoft.com/office/powerpoint/2010/main" val="13997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107277" tIns="53639" rIns="107277" bIns="5363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8"/>
          <p:cNvSpPr>
            <a:spLocks noChangeArrowheads="1"/>
          </p:cNvSpPr>
          <p:nvPr/>
        </p:nvSpPr>
        <p:spPr bwMode="auto">
          <a:xfrm>
            <a:off x="2340219" y="534549"/>
            <a:ext cx="6803781" cy="895791"/>
          </a:xfrm>
          <a:prstGeom prst="rect">
            <a:avLst/>
          </a:prstGeom>
          <a:solidFill>
            <a:srgbClr val="009999"/>
          </a:solidFill>
          <a:ln>
            <a:noFill/>
          </a:ln>
          <a:extLst/>
        </p:spPr>
        <p:txBody>
          <a:bodyPr wrap="none" lIns="107277" tIns="53639" rIns="107277" bIns="53639" anchor="ctr"/>
          <a:lstStyle/>
          <a:p>
            <a:pPr fontAlgn="base">
              <a:spcBef>
                <a:spcPct val="0"/>
              </a:spcBef>
              <a:spcAft>
                <a:spcPct val="0"/>
              </a:spcAft>
              <a:defRPr/>
            </a:pPr>
            <a:endParaRPr lang="en-US" dirty="0">
              <a:solidFill>
                <a:srgbClr val="000000"/>
              </a:solidFill>
            </a:endParaRPr>
          </a:p>
        </p:txBody>
      </p:sp>
      <p:sp>
        <p:nvSpPr>
          <p:cNvPr id="1028" name="Rectangle 2"/>
          <p:cNvSpPr>
            <a:spLocks noGrp="1" noChangeArrowheads="1"/>
          </p:cNvSpPr>
          <p:nvPr>
            <p:ph type="title"/>
          </p:nvPr>
        </p:nvSpPr>
        <p:spPr bwMode="auto">
          <a:xfrm>
            <a:off x="2612781" y="629225"/>
            <a:ext cx="6274777" cy="706438"/>
          </a:xfrm>
          <a:prstGeom prst="rect">
            <a:avLst/>
          </a:prstGeom>
          <a:noFill/>
          <a:ln w="9525">
            <a:noFill/>
            <a:miter lim="800000"/>
            <a:headEnd/>
            <a:tailEnd/>
          </a:ln>
        </p:spPr>
        <p:txBody>
          <a:bodyPr vert="horz" wrap="square" lIns="107277" tIns="53639" rIns="107277" bIns="53639" numCol="1" anchor="ctr" anchorCtr="0" compatLnSpc="1">
            <a:prstTxWarp prst="textNoShape">
              <a:avLst/>
            </a:prstTxWarp>
          </a:bodyPr>
          <a:lstStyle/>
          <a:p>
            <a:pPr lvl="0"/>
            <a:r>
              <a:rPr lang="en-GB" dirty="0" smtClean="0"/>
              <a:t>Click to edit Master title style</a:t>
            </a:r>
          </a:p>
        </p:txBody>
      </p:sp>
      <p:sp>
        <p:nvSpPr>
          <p:cNvPr id="1029" name="Rectangle 9"/>
          <p:cNvSpPr>
            <a:spLocks noChangeArrowheads="1"/>
          </p:cNvSpPr>
          <p:nvPr/>
        </p:nvSpPr>
        <p:spPr bwMode="auto">
          <a:xfrm>
            <a:off x="3996105" y="6049965"/>
            <a:ext cx="4891453" cy="663575"/>
          </a:xfrm>
          <a:prstGeom prst="rect">
            <a:avLst/>
          </a:prstGeom>
          <a:noFill/>
          <a:ln>
            <a:noFill/>
          </a:ln>
          <a:extLst/>
        </p:spPr>
        <p:txBody>
          <a:bodyPr lIns="136575" tIns="68287" rIns="136575" bIns="68287"/>
          <a:lstStyle/>
          <a:p>
            <a:pPr fontAlgn="base">
              <a:spcBef>
                <a:spcPct val="20000"/>
              </a:spcBef>
              <a:spcAft>
                <a:spcPct val="0"/>
              </a:spcAft>
              <a:buClr>
                <a:srgbClr val="8165A7"/>
              </a:buClr>
              <a:buFont typeface="Wingdings" pitchFamily="2" charset="2"/>
              <a:buNone/>
              <a:defRPr/>
            </a:pPr>
            <a:endParaRPr lang="en-US" sz="1600" dirty="0">
              <a:solidFill>
                <a:srgbClr val="FD9540"/>
              </a:solidFill>
            </a:endParaRPr>
          </a:p>
        </p:txBody>
      </p:sp>
      <p:pic>
        <p:nvPicPr>
          <p:cNvPr id="3" name="Picture 2"/>
          <p:cNvPicPr>
            <a:picLocks noChangeAspect="1"/>
          </p:cNvPicPr>
          <p:nvPr userDrawn="1"/>
        </p:nvPicPr>
        <p:blipFill rotWithShape="1">
          <a:blip r:embed="rId16" cstate="print">
            <a:extLst>
              <a:ext uri="{28A0092B-C50C-407E-A947-70E740481C1C}">
                <a14:useLocalDpi xmlns:a14="http://schemas.microsoft.com/office/drawing/2010/main" val="0"/>
              </a:ext>
            </a:extLst>
          </a:blip>
          <a:srcRect l="27260" t="36098" r="26575" b="34062"/>
          <a:stretch/>
        </p:blipFill>
        <p:spPr>
          <a:xfrm>
            <a:off x="179512" y="534549"/>
            <a:ext cx="1960271" cy="895791"/>
          </a:xfrm>
          <a:prstGeom prst="rect">
            <a:avLst/>
          </a:prstGeom>
        </p:spPr>
      </p:pic>
    </p:spTree>
    <p:extLst>
      <p:ext uri="{BB962C8B-B14F-4D97-AF65-F5344CB8AC3E}">
        <p14:creationId xmlns:p14="http://schemas.microsoft.com/office/powerpoint/2010/main" val="117414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charset="0"/>
        </a:defRPr>
      </a:lvl2pPr>
      <a:lvl3pPr algn="l" rtl="0" eaLnBrk="0" fontAlgn="base" hangingPunct="0">
        <a:spcBef>
          <a:spcPct val="0"/>
        </a:spcBef>
        <a:spcAft>
          <a:spcPct val="0"/>
        </a:spcAft>
        <a:defRPr sz="3800" b="1">
          <a:solidFill>
            <a:schemeClr val="bg1"/>
          </a:solidFill>
          <a:latin typeface="Arial" charset="0"/>
        </a:defRPr>
      </a:lvl3pPr>
      <a:lvl4pPr algn="l" rtl="0" eaLnBrk="0" fontAlgn="base" hangingPunct="0">
        <a:spcBef>
          <a:spcPct val="0"/>
        </a:spcBef>
        <a:spcAft>
          <a:spcPct val="0"/>
        </a:spcAft>
        <a:defRPr sz="3800" b="1">
          <a:solidFill>
            <a:schemeClr val="bg1"/>
          </a:solidFill>
          <a:latin typeface="Arial" charset="0"/>
        </a:defRPr>
      </a:lvl4pPr>
      <a:lvl5pPr algn="l" rtl="0" eaLnBrk="0" fontAlgn="base" hangingPunct="0">
        <a:spcBef>
          <a:spcPct val="0"/>
        </a:spcBef>
        <a:spcAft>
          <a:spcPct val="0"/>
        </a:spcAft>
        <a:defRPr sz="3800" b="1">
          <a:solidFill>
            <a:schemeClr val="bg1"/>
          </a:solidFill>
          <a:latin typeface="Arial" charset="0"/>
        </a:defRPr>
      </a:lvl5pPr>
      <a:lvl6pPr marL="536387" algn="l" rtl="0" fontAlgn="base">
        <a:spcBef>
          <a:spcPct val="0"/>
        </a:spcBef>
        <a:spcAft>
          <a:spcPct val="0"/>
        </a:spcAft>
        <a:defRPr sz="3800" b="1">
          <a:solidFill>
            <a:schemeClr val="bg1"/>
          </a:solidFill>
          <a:latin typeface="Arial" charset="0"/>
        </a:defRPr>
      </a:lvl6pPr>
      <a:lvl7pPr marL="1072774" algn="l" rtl="0" fontAlgn="base">
        <a:spcBef>
          <a:spcPct val="0"/>
        </a:spcBef>
        <a:spcAft>
          <a:spcPct val="0"/>
        </a:spcAft>
        <a:defRPr sz="3800" b="1">
          <a:solidFill>
            <a:schemeClr val="bg1"/>
          </a:solidFill>
          <a:latin typeface="Arial" charset="0"/>
        </a:defRPr>
      </a:lvl7pPr>
      <a:lvl8pPr marL="1609161" algn="l" rtl="0" fontAlgn="base">
        <a:spcBef>
          <a:spcPct val="0"/>
        </a:spcBef>
        <a:spcAft>
          <a:spcPct val="0"/>
        </a:spcAft>
        <a:defRPr sz="3800" b="1">
          <a:solidFill>
            <a:schemeClr val="bg1"/>
          </a:solidFill>
          <a:latin typeface="Arial" charset="0"/>
        </a:defRPr>
      </a:lvl8pPr>
      <a:lvl9pPr marL="2145548" algn="l" rtl="0" fontAlgn="base">
        <a:spcBef>
          <a:spcPct val="0"/>
        </a:spcBef>
        <a:spcAft>
          <a:spcPct val="0"/>
        </a:spcAft>
        <a:defRPr sz="3800" b="1">
          <a:solidFill>
            <a:schemeClr val="bg1"/>
          </a:solidFill>
          <a:latin typeface="Arial" charset="0"/>
        </a:defRPr>
      </a:lvl9pPr>
    </p:titleStyle>
    <p:bodyStyle>
      <a:lvl1pPr marL="401638" indent="-401638" algn="l" rtl="0" eaLnBrk="0" fontAlgn="base" hangingPunct="0">
        <a:spcBef>
          <a:spcPct val="20000"/>
        </a:spcBef>
        <a:spcAft>
          <a:spcPct val="0"/>
        </a:spcAft>
        <a:buClr>
          <a:srgbClr val="8165A7"/>
        </a:buClr>
        <a:buFont typeface="Wingdings" pitchFamily="2" charset="2"/>
        <a:buChar char="§"/>
        <a:defRPr sz="2800">
          <a:solidFill>
            <a:schemeClr val="tx1"/>
          </a:solidFill>
          <a:latin typeface="+mn-lt"/>
          <a:ea typeface="+mn-ea"/>
          <a:cs typeface="+mn-cs"/>
        </a:defRPr>
      </a:lvl1pPr>
      <a:lvl2pPr marL="871538" indent="-334963" algn="l" rtl="0" eaLnBrk="0" fontAlgn="base" hangingPunct="0">
        <a:spcBef>
          <a:spcPct val="20000"/>
        </a:spcBef>
        <a:spcAft>
          <a:spcPct val="0"/>
        </a:spcAft>
        <a:buClr>
          <a:srgbClr val="FD9540"/>
        </a:buClr>
        <a:buFont typeface="Wingdings" pitchFamily="2" charset="2"/>
        <a:buChar char="n"/>
        <a:defRPr>
          <a:solidFill>
            <a:schemeClr val="tx1"/>
          </a:solidFill>
          <a:latin typeface="+mn-lt"/>
        </a:defRPr>
      </a:lvl2pPr>
      <a:lvl3pPr marL="1339850" indent="-266700" algn="l" rtl="0" eaLnBrk="0" fontAlgn="base" hangingPunct="0">
        <a:spcBef>
          <a:spcPct val="20000"/>
        </a:spcBef>
        <a:spcAft>
          <a:spcPct val="0"/>
        </a:spcAft>
        <a:buClr>
          <a:srgbClr val="FD9540"/>
        </a:buClr>
        <a:buFont typeface="Wingdings" pitchFamily="2" charset="2"/>
        <a:buChar char="n"/>
        <a:defRPr sz="1900">
          <a:solidFill>
            <a:schemeClr val="tx1"/>
          </a:solidFill>
          <a:latin typeface="+mn-lt"/>
        </a:defRPr>
      </a:lvl3pPr>
      <a:lvl4pPr marL="1876425" indent="-266700" algn="l" rtl="0" eaLnBrk="0" fontAlgn="base" hangingPunct="0">
        <a:spcBef>
          <a:spcPct val="20000"/>
        </a:spcBef>
        <a:spcAft>
          <a:spcPct val="0"/>
        </a:spcAft>
        <a:buClr>
          <a:srgbClr val="FD9540"/>
        </a:buClr>
        <a:buFont typeface="Wingdings" pitchFamily="2" charset="2"/>
        <a:buChar char="n"/>
        <a:defRPr sz="1900">
          <a:solidFill>
            <a:schemeClr val="tx1"/>
          </a:solidFill>
          <a:latin typeface="+mn-lt"/>
        </a:defRPr>
      </a:lvl4pPr>
      <a:lvl5pPr marL="2413000" indent="-266700" algn="l" rtl="0" eaLnBrk="0" fontAlgn="base" hangingPunct="0">
        <a:spcBef>
          <a:spcPct val="20000"/>
        </a:spcBef>
        <a:spcAft>
          <a:spcPct val="0"/>
        </a:spcAft>
        <a:buClr>
          <a:srgbClr val="FD9540"/>
        </a:buClr>
        <a:buFont typeface="Wingdings" pitchFamily="2" charset="2"/>
        <a:buChar char="n"/>
        <a:defRPr sz="1900">
          <a:solidFill>
            <a:schemeClr val="tx1"/>
          </a:solidFill>
          <a:latin typeface="+mn-lt"/>
        </a:defRPr>
      </a:lvl5pPr>
      <a:lvl6pPr marL="2950129" indent="-268194" algn="l" rtl="0" fontAlgn="base">
        <a:spcBef>
          <a:spcPct val="20000"/>
        </a:spcBef>
        <a:spcAft>
          <a:spcPct val="0"/>
        </a:spcAft>
        <a:buClr>
          <a:srgbClr val="FD9540"/>
        </a:buClr>
        <a:buFont typeface="Wingdings" pitchFamily="2" charset="2"/>
        <a:buChar char="n"/>
        <a:defRPr sz="1900">
          <a:solidFill>
            <a:schemeClr val="tx1"/>
          </a:solidFill>
          <a:latin typeface="+mn-lt"/>
        </a:defRPr>
      </a:lvl6pPr>
      <a:lvl7pPr marL="3486516" indent="-268194" algn="l" rtl="0" fontAlgn="base">
        <a:spcBef>
          <a:spcPct val="20000"/>
        </a:spcBef>
        <a:spcAft>
          <a:spcPct val="0"/>
        </a:spcAft>
        <a:buClr>
          <a:srgbClr val="FD9540"/>
        </a:buClr>
        <a:buFont typeface="Wingdings" pitchFamily="2" charset="2"/>
        <a:buChar char="n"/>
        <a:defRPr sz="1900">
          <a:solidFill>
            <a:schemeClr val="tx1"/>
          </a:solidFill>
          <a:latin typeface="+mn-lt"/>
        </a:defRPr>
      </a:lvl7pPr>
      <a:lvl8pPr marL="4022903" indent="-268194" algn="l" rtl="0" fontAlgn="base">
        <a:spcBef>
          <a:spcPct val="20000"/>
        </a:spcBef>
        <a:spcAft>
          <a:spcPct val="0"/>
        </a:spcAft>
        <a:buClr>
          <a:srgbClr val="FD9540"/>
        </a:buClr>
        <a:buFont typeface="Wingdings" pitchFamily="2" charset="2"/>
        <a:buChar char="n"/>
        <a:defRPr sz="1900">
          <a:solidFill>
            <a:schemeClr val="tx1"/>
          </a:solidFill>
          <a:latin typeface="+mn-lt"/>
        </a:defRPr>
      </a:lvl8pPr>
      <a:lvl9pPr marL="4559290" indent="-268194" algn="l" rtl="0" fontAlgn="base">
        <a:spcBef>
          <a:spcPct val="20000"/>
        </a:spcBef>
        <a:spcAft>
          <a:spcPct val="0"/>
        </a:spcAft>
        <a:buClr>
          <a:srgbClr val="FD9540"/>
        </a:buClr>
        <a:buFont typeface="Wingdings" pitchFamily="2" charset="2"/>
        <a:buChar char="n"/>
        <a:defRPr sz="1900">
          <a:solidFill>
            <a:schemeClr val="tx1"/>
          </a:solidFill>
          <a:latin typeface="+mn-lt"/>
        </a:defRPr>
      </a:lvl9pPr>
    </p:bodyStyle>
    <p:otherStyle>
      <a:defPPr>
        <a:defRPr lang="en-US"/>
      </a:defPPr>
      <a:lvl1pPr marL="0" algn="l" defTabSz="1072774" rtl="0" eaLnBrk="1" latinLnBrk="0" hangingPunct="1">
        <a:defRPr sz="2100" kern="1200">
          <a:solidFill>
            <a:schemeClr val="tx1"/>
          </a:solidFill>
          <a:latin typeface="+mn-lt"/>
          <a:ea typeface="+mn-ea"/>
          <a:cs typeface="+mn-cs"/>
        </a:defRPr>
      </a:lvl1pPr>
      <a:lvl2pPr marL="536387" algn="l" defTabSz="1072774" rtl="0" eaLnBrk="1" latinLnBrk="0" hangingPunct="1">
        <a:defRPr sz="2100" kern="1200">
          <a:solidFill>
            <a:schemeClr val="tx1"/>
          </a:solidFill>
          <a:latin typeface="+mn-lt"/>
          <a:ea typeface="+mn-ea"/>
          <a:cs typeface="+mn-cs"/>
        </a:defRPr>
      </a:lvl2pPr>
      <a:lvl3pPr marL="1072774" algn="l" defTabSz="1072774" rtl="0" eaLnBrk="1" latinLnBrk="0" hangingPunct="1">
        <a:defRPr sz="2100" kern="1200">
          <a:solidFill>
            <a:schemeClr val="tx1"/>
          </a:solidFill>
          <a:latin typeface="+mn-lt"/>
          <a:ea typeface="+mn-ea"/>
          <a:cs typeface="+mn-cs"/>
        </a:defRPr>
      </a:lvl3pPr>
      <a:lvl4pPr marL="1609161" algn="l" defTabSz="1072774" rtl="0" eaLnBrk="1" latinLnBrk="0" hangingPunct="1">
        <a:defRPr sz="2100" kern="1200">
          <a:solidFill>
            <a:schemeClr val="tx1"/>
          </a:solidFill>
          <a:latin typeface="+mn-lt"/>
          <a:ea typeface="+mn-ea"/>
          <a:cs typeface="+mn-cs"/>
        </a:defRPr>
      </a:lvl4pPr>
      <a:lvl5pPr marL="2145548" algn="l" defTabSz="1072774" rtl="0" eaLnBrk="1" latinLnBrk="0" hangingPunct="1">
        <a:defRPr sz="2100" kern="1200">
          <a:solidFill>
            <a:schemeClr val="tx1"/>
          </a:solidFill>
          <a:latin typeface="+mn-lt"/>
          <a:ea typeface="+mn-ea"/>
          <a:cs typeface="+mn-cs"/>
        </a:defRPr>
      </a:lvl5pPr>
      <a:lvl6pPr marL="2681935" algn="l" defTabSz="1072774" rtl="0" eaLnBrk="1" latinLnBrk="0" hangingPunct="1">
        <a:defRPr sz="2100" kern="1200">
          <a:solidFill>
            <a:schemeClr val="tx1"/>
          </a:solidFill>
          <a:latin typeface="+mn-lt"/>
          <a:ea typeface="+mn-ea"/>
          <a:cs typeface="+mn-cs"/>
        </a:defRPr>
      </a:lvl6pPr>
      <a:lvl7pPr marL="3218322" algn="l" defTabSz="1072774" rtl="0" eaLnBrk="1" latinLnBrk="0" hangingPunct="1">
        <a:defRPr sz="2100" kern="1200">
          <a:solidFill>
            <a:schemeClr val="tx1"/>
          </a:solidFill>
          <a:latin typeface="+mn-lt"/>
          <a:ea typeface="+mn-ea"/>
          <a:cs typeface="+mn-cs"/>
        </a:defRPr>
      </a:lvl7pPr>
      <a:lvl8pPr marL="3754709" algn="l" defTabSz="1072774" rtl="0" eaLnBrk="1" latinLnBrk="0" hangingPunct="1">
        <a:defRPr sz="2100" kern="1200">
          <a:solidFill>
            <a:schemeClr val="tx1"/>
          </a:solidFill>
          <a:latin typeface="+mn-lt"/>
          <a:ea typeface="+mn-ea"/>
          <a:cs typeface="+mn-cs"/>
        </a:defRPr>
      </a:lvl8pPr>
      <a:lvl9pPr marL="4291096" algn="l" defTabSz="107277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14mdmsfeAhVEzBoKHZsTAQkQjRx6BAgBEAU&amp;url=https://www.dreamstime.com/stock-illustration-st-nd-rd-icons-podium-place-image62641912&amp;psig=AOvVaw3q9dxSqO_YKkyu89XhGZ_M&amp;ust=154184924371499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14mdmsfeAhVEzBoKHZsTAQkQjRx6BAgBEAU&amp;url=https://www.dreamstime.com/stock-illustration-st-nd-rd-icons-podium-place-image62641912&amp;psig=AOvVaw3q9dxSqO_YKkyu89XhGZ_M&amp;ust=154184924371499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14mdmsfeAhVEzBoKHZsTAQkQjRx6BAgBEAU&amp;url=https://www.dreamstime.com/stock-illustration-st-nd-rd-icons-podium-place-image62641912&amp;psig=AOvVaw3q9dxSqO_YKkyu89XhGZ_M&amp;ust=154184924371499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tar-procurement.co.uk/" TargetMode="External"/><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he-chest.org.u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14mdmsfeAhVEzBoKHZsTAQkQjRx6BAgBEAU&amp;url=https://www.dreamstime.com/stock-illustration-st-nd-rd-icons-podium-place-image62641912&amp;psig=AOvVaw3q9dxSqO_YKkyu89XhGZ_M&amp;ust=154184924371499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3086713\AppData\Local\Microsoft\Windows\Temporary Internet Files\Content.IE5\0CYWW7VU\Word 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084" y="1977810"/>
            <a:ext cx="4338320" cy="37800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Meet the Buyer Event 2018</a:t>
            </a:r>
            <a:endParaRPr lang="en-GB" sz="3600" b="1" dirty="0">
              <a:solidFill>
                <a:schemeClr val="bg1"/>
              </a:solidFill>
            </a:endParaRP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2" name="TextBox 1"/>
          <p:cNvSpPr txBox="1"/>
          <p:nvPr/>
        </p:nvSpPr>
        <p:spPr>
          <a:xfrm>
            <a:off x="2702413" y="1346316"/>
            <a:ext cx="3779912" cy="769441"/>
          </a:xfrm>
          <a:prstGeom prst="rect">
            <a:avLst/>
          </a:prstGeom>
          <a:noFill/>
        </p:spPr>
        <p:txBody>
          <a:bodyPr wrap="square" rtlCol="0">
            <a:spAutoFit/>
          </a:bodyPr>
          <a:lstStyle/>
          <a:p>
            <a:pPr algn="ctr"/>
            <a:r>
              <a:rPr lang="en-GB" sz="4400" dirty="0" smtClean="0"/>
              <a:t>Tendering Tips </a:t>
            </a:r>
            <a:endParaRPr lang="en-GB" sz="4400" dirty="0"/>
          </a:p>
        </p:txBody>
      </p:sp>
      <p:sp>
        <p:nvSpPr>
          <p:cNvPr id="5" name="TextBox 4"/>
          <p:cNvSpPr txBox="1"/>
          <p:nvPr/>
        </p:nvSpPr>
        <p:spPr>
          <a:xfrm>
            <a:off x="1889956" y="5751715"/>
            <a:ext cx="5184576" cy="646331"/>
          </a:xfrm>
          <a:prstGeom prst="rect">
            <a:avLst/>
          </a:prstGeom>
          <a:noFill/>
        </p:spPr>
        <p:txBody>
          <a:bodyPr wrap="square" rtlCol="0">
            <a:spAutoFit/>
          </a:bodyPr>
          <a:lstStyle/>
          <a:p>
            <a:pPr algn="ctr"/>
            <a:r>
              <a:rPr lang="en-GB" dirty="0" smtClean="0"/>
              <a:t>Presented by:</a:t>
            </a:r>
          </a:p>
          <a:p>
            <a:pPr algn="ctr"/>
            <a:r>
              <a:rPr lang="en-GB" dirty="0" smtClean="0"/>
              <a:t>Robyn Gwilym &amp;Paul Atherton</a:t>
            </a:r>
            <a:endParaRPr lang="en-GB" dirty="0"/>
          </a:p>
        </p:txBody>
      </p:sp>
    </p:spTree>
    <p:extLst>
      <p:ext uri="{BB962C8B-B14F-4D97-AF65-F5344CB8AC3E}">
        <p14:creationId xmlns:p14="http://schemas.microsoft.com/office/powerpoint/2010/main" val="3023015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2" name="TextBox 1"/>
          <p:cNvSpPr txBox="1"/>
          <p:nvPr/>
        </p:nvSpPr>
        <p:spPr>
          <a:xfrm>
            <a:off x="1427059" y="1340768"/>
            <a:ext cx="5976664" cy="461665"/>
          </a:xfrm>
          <a:prstGeom prst="rect">
            <a:avLst/>
          </a:prstGeom>
          <a:noFill/>
        </p:spPr>
        <p:txBody>
          <a:bodyPr wrap="square" rtlCol="0">
            <a:spAutoFit/>
          </a:bodyPr>
          <a:lstStyle/>
          <a:p>
            <a:pPr algn="ctr"/>
            <a:r>
              <a:rPr lang="en-GB" sz="2400" dirty="0"/>
              <a:t>The results </a:t>
            </a:r>
          </a:p>
        </p:txBody>
      </p:sp>
      <p:pic>
        <p:nvPicPr>
          <p:cNvPr id="1028" name="Picture 4" descr="Image result for podium 1st 2nd 3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7" y="2017178"/>
            <a:ext cx="7632848" cy="43776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82942" y="1832512"/>
            <a:ext cx="1264898" cy="369332"/>
          </a:xfrm>
          <a:prstGeom prst="rect">
            <a:avLst/>
          </a:prstGeom>
        </p:spPr>
        <p:txBody>
          <a:bodyPr wrap="none">
            <a:spAutoFit/>
          </a:bodyPr>
          <a:lstStyle/>
          <a:p>
            <a:r>
              <a:rPr lang="en-GB" b="1" dirty="0"/>
              <a:t>Response 1</a:t>
            </a:r>
          </a:p>
        </p:txBody>
      </p:sp>
      <p:sp>
        <p:nvSpPr>
          <p:cNvPr id="8" name="TextBox 7"/>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The Results</a:t>
            </a:r>
            <a:endParaRPr lang="en-GB" sz="3600" b="1" dirty="0">
              <a:solidFill>
                <a:schemeClr val="bg1"/>
              </a:solidFill>
            </a:endParaRPr>
          </a:p>
        </p:txBody>
      </p:sp>
    </p:spTree>
    <p:extLst>
      <p:ext uri="{BB962C8B-B14F-4D97-AF65-F5344CB8AC3E}">
        <p14:creationId xmlns:p14="http://schemas.microsoft.com/office/powerpoint/2010/main" val="263799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2" name="TextBox 1"/>
          <p:cNvSpPr txBox="1"/>
          <p:nvPr/>
        </p:nvSpPr>
        <p:spPr>
          <a:xfrm>
            <a:off x="1620028" y="1340768"/>
            <a:ext cx="5976664" cy="461665"/>
          </a:xfrm>
          <a:prstGeom prst="rect">
            <a:avLst/>
          </a:prstGeom>
          <a:noFill/>
        </p:spPr>
        <p:txBody>
          <a:bodyPr wrap="square" rtlCol="0">
            <a:spAutoFit/>
          </a:bodyPr>
          <a:lstStyle/>
          <a:p>
            <a:pPr algn="ctr"/>
            <a:r>
              <a:rPr lang="en-GB" sz="2400" dirty="0"/>
              <a:t>The results </a:t>
            </a:r>
          </a:p>
        </p:txBody>
      </p:sp>
      <p:pic>
        <p:nvPicPr>
          <p:cNvPr id="1028" name="Picture 4" descr="Image result for podium 1st 2nd 3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35" y="2048366"/>
            <a:ext cx="7632848" cy="43776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82942" y="1832512"/>
            <a:ext cx="1264898" cy="369332"/>
          </a:xfrm>
          <a:prstGeom prst="rect">
            <a:avLst/>
          </a:prstGeom>
        </p:spPr>
        <p:txBody>
          <a:bodyPr wrap="none">
            <a:spAutoFit/>
          </a:bodyPr>
          <a:lstStyle/>
          <a:p>
            <a:r>
              <a:rPr lang="en-GB" b="1" dirty="0"/>
              <a:t>Response 1</a:t>
            </a:r>
          </a:p>
        </p:txBody>
      </p:sp>
      <p:sp>
        <p:nvSpPr>
          <p:cNvPr id="3" name="TextBox 2"/>
          <p:cNvSpPr txBox="1"/>
          <p:nvPr/>
        </p:nvSpPr>
        <p:spPr>
          <a:xfrm>
            <a:off x="1593210" y="1832512"/>
            <a:ext cx="1511812" cy="369332"/>
          </a:xfrm>
          <a:prstGeom prst="rect">
            <a:avLst/>
          </a:prstGeom>
          <a:noFill/>
        </p:spPr>
        <p:txBody>
          <a:bodyPr wrap="square" rtlCol="0">
            <a:spAutoFit/>
          </a:bodyPr>
          <a:lstStyle/>
          <a:p>
            <a:r>
              <a:rPr lang="en-GB" b="1" dirty="0" smtClean="0"/>
              <a:t>Response 3 </a:t>
            </a:r>
            <a:endParaRPr lang="en-GB" b="1" dirty="0"/>
          </a:p>
        </p:txBody>
      </p:sp>
      <p:sp>
        <p:nvSpPr>
          <p:cNvPr id="9" name="TextBox 8"/>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The Results</a:t>
            </a:r>
            <a:endParaRPr lang="en-GB" sz="3600" b="1" dirty="0">
              <a:solidFill>
                <a:schemeClr val="bg1"/>
              </a:solidFill>
            </a:endParaRPr>
          </a:p>
        </p:txBody>
      </p:sp>
    </p:spTree>
    <p:extLst>
      <p:ext uri="{BB962C8B-B14F-4D97-AF65-F5344CB8AC3E}">
        <p14:creationId xmlns:p14="http://schemas.microsoft.com/office/powerpoint/2010/main" val="200424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pic>
        <p:nvPicPr>
          <p:cNvPr id="1028" name="Picture 4" descr="Image result for podium 1st 2nd 3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35" y="2048366"/>
            <a:ext cx="7632848" cy="43776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82942" y="1832512"/>
            <a:ext cx="1264898" cy="369332"/>
          </a:xfrm>
          <a:prstGeom prst="rect">
            <a:avLst/>
          </a:prstGeom>
        </p:spPr>
        <p:txBody>
          <a:bodyPr wrap="none">
            <a:spAutoFit/>
          </a:bodyPr>
          <a:lstStyle/>
          <a:p>
            <a:r>
              <a:rPr lang="en-GB" b="1" dirty="0"/>
              <a:t>Response 1</a:t>
            </a:r>
          </a:p>
        </p:txBody>
      </p:sp>
      <p:sp>
        <p:nvSpPr>
          <p:cNvPr id="3" name="TextBox 2"/>
          <p:cNvSpPr txBox="1"/>
          <p:nvPr/>
        </p:nvSpPr>
        <p:spPr>
          <a:xfrm>
            <a:off x="1593210" y="1832512"/>
            <a:ext cx="1511812" cy="369332"/>
          </a:xfrm>
          <a:prstGeom prst="rect">
            <a:avLst/>
          </a:prstGeom>
          <a:noFill/>
        </p:spPr>
        <p:txBody>
          <a:bodyPr wrap="square" rtlCol="0">
            <a:spAutoFit/>
          </a:bodyPr>
          <a:lstStyle/>
          <a:p>
            <a:r>
              <a:rPr lang="en-GB" b="1" dirty="0" smtClean="0"/>
              <a:t>Response 3 </a:t>
            </a:r>
            <a:endParaRPr lang="en-GB" b="1" dirty="0"/>
          </a:p>
        </p:txBody>
      </p:sp>
      <p:sp>
        <p:nvSpPr>
          <p:cNvPr id="9" name="Rectangle 8"/>
          <p:cNvSpPr/>
          <p:nvPr/>
        </p:nvSpPr>
        <p:spPr>
          <a:xfrm>
            <a:off x="6012160" y="2168549"/>
            <a:ext cx="1264898" cy="369332"/>
          </a:xfrm>
          <a:prstGeom prst="rect">
            <a:avLst/>
          </a:prstGeom>
        </p:spPr>
        <p:txBody>
          <a:bodyPr wrap="none">
            <a:spAutoFit/>
          </a:bodyPr>
          <a:lstStyle/>
          <a:p>
            <a:r>
              <a:rPr lang="en-GB" b="1" dirty="0"/>
              <a:t>Response </a:t>
            </a:r>
            <a:r>
              <a:rPr lang="en-GB" b="1" dirty="0" smtClean="0"/>
              <a:t>2</a:t>
            </a:r>
            <a:endParaRPr lang="en-GB" b="1" dirty="0"/>
          </a:p>
        </p:txBody>
      </p:sp>
      <p:sp>
        <p:nvSpPr>
          <p:cNvPr id="10" name="TextBox 9"/>
          <p:cNvSpPr txBox="1"/>
          <p:nvPr/>
        </p:nvSpPr>
        <p:spPr>
          <a:xfrm>
            <a:off x="1620028" y="1340768"/>
            <a:ext cx="5976664" cy="461665"/>
          </a:xfrm>
          <a:prstGeom prst="rect">
            <a:avLst/>
          </a:prstGeom>
          <a:noFill/>
        </p:spPr>
        <p:txBody>
          <a:bodyPr wrap="square" rtlCol="0">
            <a:spAutoFit/>
          </a:bodyPr>
          <a:lstStyle/>
          <a:p>
            <a:pPr algn="ctr"/>
            <a:r>
              <a:rPr lang="en-GB" sz="2400" dirty="0"/>
              <a:t>The results </a:t>
            </a:r>
          </a:p>
        </p:txBody>
      </p:sp>
      <p:sp>
        <p:nvSpPr>
          <p:cNvPr id="11" name="TextBox 10"/>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The Results</a:t>
            </a:r>
            <a:endParaRPr lang="en-GB" sz="3600" b="1" dirty="0">
              <a:solidFill>
                <a:schemeClr val="bg1"/>
              </a:solidFill>
            </a:endParaRPr>
          </a:p>
        </p:txBody>
      </p:sp>
    </p:spTree>
    <p:extLst>
      <p:ext uri="{BB962C8B-B14F-4D97-AF65-F5344CB8AC3E}">
        <p14:creationId xmlns:p14="http://schemas.microsoft.com/office/powerpoint/2010/main" val="27029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Review</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49683" y="1802432"/>
            <a:ext cx="8451836" cy="312073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 name="TextBox 2"/>
          <p:cNvSpPr txBox="1"/>
          <p:nvPr/>
        </p:nvSpPr>
        <p:spPr>
          <a:xfrm>
            <a:off x="611560" y="2060848"/>
            <a:ext cx="7848872" cy="2862322"/>
          </a:xfrm>
          <a:prstGeom prst="rect">
            <a:avLst/>
          </a:prstGeom>
          <a:noFill/>
        </p:spPr>
        <p:txBody>
          <a:bodyPr wrap="square" rtlCol="0">
            <a:spAutoFit/>
          </a:bodyPr>
          <a:lstStyle/>
          <a:p>
            <a:r>
              <a:rPr lang="en-GB" b="1" dirty="0" smtClean="0"/>
              <a:t>What the question was asking:</a:t>
            </a:r>
          </a:p>
          <a:p>
            <a:endParaRPr lang="en-GB" b="1" dirty="0" smtClean="0"/>
          </a:p>
          <a:p>
            <a:r>
              <a:rPr lang="en-GB" b="1" dirty="0"/>
              <a:t>The question was testing the tenderer’s approach to</a:t>
            </a:r>
            <a:r>
              <a:rPr lang="en-GB" b="1" dirty="0" smtClean="0"/>
              <a:t>:</a:t>
            </a:r>
          </a:p>
          <a:p>
            <a:endParaRPr lang="en-GB" b="1" dirty="0"/>
          </a:p>
          <a:p>
            <a:pPr lvl="0"/>
            <a:r>
              <a:rPr lang="en-GB" b="1" dirty="0" smtClean="0"/>
              <a:t>- Customer </a:t>
            </a:r>
            <a:r>
              <a:rPr lang="en-GB" b="1" dirty="0"/>
              <a:t>service</a:t>
            </a:r>
          </a:p>
          <a:p>
            <a:pPr lvl="0"/>
            <a:r>
              <a:rPr lang="en-GB" b="1" dirty="0" smtClean="0"/>
              <a:t>- Tenant </a:t>
            </a:r>
            <a:r>
              <a:rPr lang="en-GB" b="1" dirty="0"/>
              <a:t>liaison</a:t>
            </a:r>
          </a:p>
          <a:p>
            <a:pPr lvl="0"/>
            <a:r>
              <a:rPr lang="en-GB" b="1" dirty="0" smtClean="0"/>
              <a:t>- Empathy </a:t>
            </a:r>
            <a:r>
              <a:rPr lang="en-GB" b="1" dirty="0"/>
              <a:t>for social housing tenants</a:t>
            </a:r>
          </a:p>
          <a:p>
            <a:pPr lvl="0"/>
            <a:r>
              <a:rPr lang="en-GB" b="1" dirty="0" smtClean="0"/>
              <a:t>- Sensitivity </a:t>
            </a:r>
            <a:r>
              <a:rPr lang="en-GB" b="1" dirty="0"/>
              <a:t>to vulnerable tenants</a:t>
            </a:r>
          </a:p>
          <a:p>
            <a:pPr lvl="0"/>
            <a:r>
              <a:rPr lang="en-GB" b="1" dirty="0" smtClean="0"/>
              <a:t>- Ability </a:t>
            </a:r>
            <a:r>
              <a:rPr lang="en-GB" b="1" dirty="0"/>
              <a:t>to accommodate non-standard approaches to individual properties</a:t>
            </a:r>
          </a:p>
          <a:p>
            <a:endParaRPr lang="en-GB" dirty="0"/>
          </a:p>
        </p:txBody>
      </p:sp>
    </p:spTree>
    <p:extLst>
      <p:ext uri="{BB962C8B-B14F-4D97-AF65-F5344CB8AC3E}">
        <p14:creationId xmlns:p14="http://schemas.microsoft.com/office/powerpoint/2010/main" val="182799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Review</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49683" y="1802431"/>
            <a:ext cx="8451836" cy="395173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 name="TextBox 2"/>
          <p:cNvSpPr txBox="1"/>
          <p:nvPr/>
        </p:nvSpPr>
        <p:spPr>
          <a:xfrm>
            <a:off x="611560" y="2060848"/>
            <a:ext cx="7848872" cy="3970318"/>
          </a:xfrm>
          <a:prstGeom prst="rect">
            <a:avLst/>
          </a:prstGeom>
          <a:noFill/>
        </p:spPr>
        <p:txBody>
          <a:bodyPr wrap="square" rtlCol="0">
            <a:spAutoFit/>
          </a:bodyPr>
          <a:lstStyle/>
          <a:p>
            <a:r>
              <a:rPr lang="en-GB" b="1" dirty="0"/>
              <a:t>Why is Response </a:t>
            </a:r>
            <a:r>
              <a:rPr lang="en-GB" b="1" dirty="0" smtClean="0"/>
              <a:t>2 </a:t>
            </a:r>
            <a:r>
              <a:rPr lang="en-GB" b="1" dirty="0"/>
              <a:t>poor</a:t>
            </a:r>
            <a:r>
              <a:rPr lang="en-GB" b="1" dirty="0" smtClean="0"/>
              <a:t>?</a:t>
            </a:r>
          </a:p>
          <a:p>
            <a:endParaRPr lang="en-GB" dirty="0"/>
          </a:p>
          <a:p>
            <a:r>
              <a:rPr lang="en-GB" dirty="0"/>
              <a:t>It was one sentence which indicated that the tenderer would not pay any attention to issues noted</a:t>
            </a:r>
          </a:p>
          <a:p>
            <a:r>
              <a:rPr lang="en-GB" dirty="0"/>
              <a:t> </a:t>
            </a:r>
          </a:p>
          <a:p>
            <a:r>
              <a:rPr lang="en-GB" b="1" dirty="0"/>
              <a:t>Why is Response </a:t>
            </a:r>
            <a:r>
              <a:rPr lang="en-GB" b="1" dirty="0" smtClean="0"/>
              <a:t>3 </a:t>
            </a:r>
            <a:r>
              <a:rPr lang="en-GB" b="1" dirty="0"/>
              <a:t>poor?</a:t>
            </a:r>
            <a:endParaRPr lang="en-GB" dirty="0"/>
          </a:p>
          <a:p>
            <a:r>
              <a:rPr lang="en-GB" dirty="0"/>
              <a:t>The response talks about matters which were not central to the question.  It did not ask how the tenderer would ensure safety of scaffolding or clearance of debris – or indeed how the operatives would behave in terms of ID and obtrusiveness.  The response did not pick up on the tenant’s vulnerabilities or address how her property could be protected from damage during the course of the work.  It indicated that the tenant would be dictated to, rather than liaised </a:t>
            </a:r>
            <a:r>
              <a:rPr lang="en-GB" dirty="0" smtClean="0"/>
              <a:t>with.</a:t>
            </a:r>
            <a:endParaRPr lang="en-GB" dirty="0"/>
          </a:p>
          <a:p>
            <a:endParaRPr lang="en-GB" dirty="0"/>
          </a:p>
        </p:txBody>
      </p:sp>
    </p:spTree>
    <p:extLst>
      <p:ext uri="{BB962C8B-B14F-4D97-AF65-F5344CB8AC3E}">
        <p14:creationId xmlns:p14="http://schemas.microsoft.com/office/powerpoint/2010/main" val="1426158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Social Value Question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69364" y="1625236"/>
            <a:ext cx="8451836" cy="4434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 name="TextBox 2"/>
          <p:cNvSpPr txBox="1"/>
          <p:nvPr/>
        </p:nvSpPr>
        <p:spPr>
          <a:xfrm>
            <a:off x="611560" y="2060848"/>
            <a:ext cx="7848872" cy="369332"/>
          </a:xfrm>
          <a:prstGeom prst="rect">
            <a:avLst/>
          </a:prstGeom>
          <a:noFill/>
        </p:spPr>
        <p:txBody>
          <a:bodyPr wrap="square" rtlCol="0">
            <a:spAutoFit/>
          </a:bodyPr>
          <a:lstStyle/>
          <a:p>
            <a:endParaRPr lang="en-GB" dirty="0"/>
          </a:p>
        </p:txBody>
      </p:sp>
      <p:sp>
        <p:nvSpPr>
          <p:cNvPr id="8" name="TextBox 7"/>
          <p:cNvSpPr txBox="1"/>
          <p:nvPr/>
        </p:nvSpPr>
        <p:spPr>
          <a:xfrm>
            <a:off x="1061445" y="1630141"/>
            <a:ext cx="7200800" cy="3970318"/>
          </a:xfrm>
          <a:prstGeom prst="rect">
            <a:avLst/>
          </a:prstGeom>
          <a:noFill/>
        </p:spPr>
        <p:txBody>
          <a:bodyPr wrap="square" rtlCol="0">
            <a:spAutoFit/>
          </a:bodyPr>
          <a:lstStyle/>
          <a:p>
            <a:endParaRPr lang="en-GB" dirty="0" smtClean="0"/>
          </a:p>
          <a:p>
            <a:r>
              <a:rPr lang="en-GB" b="1" dirty="0" smtClean="0"/>
              <a:t>The question set for Social Value can vary depending on the nature of the  contract.</a:t>
            </a:r>
          </a:p>
          <a:p>
            <a:endParaRPr lang="en-GB" b="1" dirty="0"/>
          </a:p>
          <a:p>
            <a:r>
              <a:rPr lang="en-GB" b="1" dirty="0" smtClean="0"/>
              <a:t>Key points to look out for:</a:t>
            </a:r>
          </a:p>
          <a:p>
            <a:endParaRPr lang="en-GB" b="1" dirty="0" smtClean="0"/>
          </a:p>
          <a:p>
            <a:pPr marL="285750" indent="-285750">
              <a:buFontTx/>
              <a:buChar char="-"/>
            </a:pPr>
            <a:r>
              <a:rPr lang="en-GB" b="1" dirty="0" smtClean="0"/>
              <a:t>Commitment to Social Value  </a:t>
            </a:r>
          </a:p>
          <a:p>
            <a:pPr marL="285750" indent="-285750">
              <a:buFontTx/>
              <a:buChar char="-"/>
            </a:pPr>
            <a:r>
              <a:rPr lang="en-GB" b="1" dirty="0" smtClean="0"/>
              <a:t>Connection to Council Priorities</a:t>
            </a:r>
          </a:p>
          <a:p>
            <a:pPr marL="285750" indent="-285750">
              <a:buFontTx/>
              <a:buChar char="-"/>
            </a:pPr>
            <a:r>
              <a:rPr lang="en-GB" b="1" dirty="0" smtClean="0"/>
              <a:t>Plan for delivering commitments </a:t>
            </a:r>
          </a:p>
          <a:p>
            <a:pPr marL="285750" indent="-285750">
              <a:buFontTx/>
              <a:buChar char="-"/>
            </a:pPr>
            <a:r>
              <a:rPr lang="en-GB" b="1" dirty="0" smtClean="0"/>
              <a:t>Clear and relevant KPI’s</a:t>
            </a:r>
          </a:p>
          <a:p>
            <a:pPr marL="285750" indent="-285750">
              <a:buFontTx/>
              <a:buChar char="-"/>
            </a:pPr>
            <a:r>
              <a:rPr lang="en-GB" b="1" dirty="0" smtClean="0"/>
              <a:t>Innovation</a:t>
            </a:r>
          </a:p>
          <a:p>
            <a:endParaRPr lang="en-GB" b="1" dirty="0" smtClean="0"/>
          </a:p>
          <a:p>
            <a:r>
              <a:rPr lang="en-GB" dirty="0"/>
              <a:t> </a:t>
            </a:r>
          </a:p>
          <a:p>
            <a:endParaRPr lang="en-GB" dirty="0"/>
          </a:p>
        </p:txBody>
      </p:sp>
    </p:spTree>
    <p:extLst>
      <p:ext uri="{BB962C8B-B14F-4D97-AF65-F5344CB8AC3E}">
        <p14:creationId xmlns:p14="http://schemas.microsoft.com/office/powerpoint/2010/main" val="1462825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584775"/>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200" b="1" dirty="0">
                <a:solidFill>
                  <a:schemeClr val="bg1"/>
                </a:solidFill>
              </a:rPr>
              <a:t>Interacting with the Finance team</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69364" y="2245513"/>
            <a:ext cx="8451836" cy="110150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p:cNvSpPr txBox="1"/>
          <p:nvPr/>
        </p:nvSpPr>
        <p:spPr>
          <a:xfrm>
            <a:off x="1061445" y="1592694"/>
            <a:ext cx="7200800" cy="1754326"/>
          </a:xfrm>
          <a:prstGeom prst="rect">
            <a:avLst/>
          </a:prstGeom>
          <a:noFill/>
        </p:spPr>
        <p:txBody>
          <a:bodyPr wrap="square" rtlCol="0">
            <a:spAutoFit/>
          </a:bodyPr>
          <a:lstStyle/>
          <a:p>
            <a:endParaRPr lang="en-GB" dirty="0" smtClean="0"/>
          </a:p>
          <a:p>
            <a:endParaRPr lang="en-GB" b="1" dirty="0" smtClean="0"/>
          </a:p>
          <a:p>
            <a:r>
              <a:rPr lang="en-GB" dirty="0"/>
              <a:t> </a:t>
            </a:r>
          </a:p>
          <a:p>
            <a:pPr marL="285750" indent="-285750">
              <a:buFontTx/>
              <a:buChar char="-"/>
            </a:pPr>
            <a:r>
              <a:rPr lang="en-GB" dirty="0" smtClean="0"/>
              <a:t>Instructions on how to be paid</a:t>
            </a:r>
          </a:p>
          <a:p>
            <a:pPr marL="285750" indent="-285750">
              <a:buFontTx/>
              <a:buChar char="-"/>
            </a:pPr>
            <a:r>
              <a:rPr lang="en-GB" dirty="0" smtClean="0"/>
              <a:t>More information available at </a:t>
            </a:r>
            <a:r>
              <a:rPr lang="en-GB" dirty="0" smtClean="0">
                <a:hlinkClick r:id="rId3"/>
              </a:rPr>
              <a:t>www.star-procurement.co.uk</a:t>
            </a:r>
            <a:r>
              <a:rPr lang="en-GB" dirty="0" smtClean="0"/>
              <a:t> </a:t>
            </a:r>
          </a:p>
          <a:p>
            <a:r>
              <a:rPr lang="en-GB" dirty="0" smtClean="0"/>
              <a:t> </a:t>
            </a:r>
            <a:endParaRPr lang="en-GB" dirty="0"/>
          </a:p>
        </p:txBody>
      </p:sp>
      <p:sp>
        <p:nvSpPr>
          <p:cNvPr id="5" name="AutoShape 2" descr="Image result for trafford counci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trafford council"/>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64" y="3431843"/>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7" descr="Image result for rochdale council"/>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9" descr="Image result for rochdale council"/>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421" y="3607514"/>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2" descr="Image result for stockport council logo"/>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Image result for stockport council logo"/>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208488"/>
            <a:ext cx="43719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5825" y="4047748"/>
            <a:ext cx="3701512" cy="79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397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Tahoma" panose="020B0604030504040204" pitchFamily="34" charset="0"/>
                <a:ea typeface="Tahoma" panose="020B0604030504040204" pitchFamily="34" charset="0"/>
                <a:cs typeface="Tahoma" panose="020B0604030504040204" pitchFamily="34" charset="0"/>
              </a:rPr>
              <a:t>Questions</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654" y="2035363"/>
            <a:ext cx="6272367" cy="398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902790"/>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4642" y="4198934"/>
            <a:ext cx="2338012" cy="369332"/>
          </a:xfrm>
          <a:prstGeom prst="rect">
            <a:avLst/>
          </a:prstGeom>
        </p:spPr>
        <p:txBody>
          <a:bodyPr wrap="none">
            <a:spAutoFit/>
          </a:bodyPr>
          <a:lstStyle/>
          <a:p>
            <a:r>
              <a:rPr lang="en-GB" dirty="0">
                <a:solidFill>
                  <a:srgbClr val="009999"/>
                </a:solidFill>
              </a:rPr>
              <a:t>@STARProcurement</a:t>
            </a:r>
          </a:p>
        </p:txBody>
      </p:sp>
    </p:spTree>
    <p:extLst>
      <p:ext uri="{BB962C8B-B14F-4D97-AF65-F5344CB8AC3E}">
        <p14:creationId xmlns:p14="http://schemas.microsoft.com/office/powerpoint/2010/main" val="74124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305250"/>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Agenda</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7" name="Rounded Rectangle 6"/>
          <p:cNvSpPr/>
          <p:nvPr/>
        </p:nvSpPr>
        <p:spPr>
          <a:xfrm>
            <a:off x="539552" y="1473277"/>
            <a:ext cx="7848872" cy="436915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7030A0"/>
              </a:solidFill>
            </a:endParaRPr>
          </a:p>
        </p:txBody>
      </p:sp>
      <p:sp>
        <p:nvSpPr>
          <p:cNvPr id="2" name="TextBox 1"/>
          <p:cNvSpPr txBox="1"/>
          <p:nvPr/>
        </p:nvSpPr>
        <p:spPr>
          <a:xfrm>
            <a:off x="1835696" y="1772816"/>
            <a:ext cx="5688632" cy="2062103"/>
          </a:xfrm>
          <a:prstGeom prst="rect">
            <a:avLst/>
          </a:prstGeom>
          <a:noFill/>
        </p:spPr>
        <p:txBody>
          <a:bodyPr wrap="square" rtlCol="0">
            <a:spAutoFit/>
          </a:bodyPr>
          <a:lstStyle/>
          <a:p>
            <a:endParaRPr lang="en-GB" sz="2800" dirty="0" smtClean="0"/>
          </a:p>
          <a:p>
            <a:pPr marL="285750" indent="-285750">
              <a:buFontTx/>
              <a:buChar char="-"/>
            </a:pPr>
            <a:r>
              <a:rPr lang="en-GB" sz="2400" dirty="0" smtClean="0"/>
              <a:t>What is the Chest</a:t>
            </a:r>
          </a:p>
          <a:p>
            <a:pPr marL="285750" indent="-285750">
              <a:buFontTx/>
              <a:buChar char="-"/>
            </a:pPr>
            <a:r>
              <a:rPr lang="en-GB" sz="2400" dirty="0" smtClean="0"/>
              <a:t>Tips on responding to tenders</a:t>
            </a:r>
          </a:p>
          <a:p>
            <a:pPr marL="285750" indent="-285750">
              <a:buFontTx/>
              <a:buChar char="-"/>
            </a:pPr>
            <a:r>
              <a:rPr lang="en-GB" sz="2400" dirty="0" smtClean="0"/>
              <a:t>Working with STAR</a:t>
            </a:r>
          </a:p>
          <a:p>
            <a:pPr marL="285750" indent="-285750">
              <a:buFontTx/>
              <a:buChar char="-"/>
            </a:pPr>
            <a:r>
              <a:rPr lang="en-GB" sz="2400" dirty="0" smtClean="0"/>
              <a:t>Q&amp;A session</a:t>
            </a:r>
            <a:r>
              <a:rPr lang="en-GB" sz="2800" dirty="0" smtClean="0"/>
              <a:t>	</a:t>
            </a:r>
            <a:endParaRPr lang="en-GB" sz="2800" dirty="0"/>
          </a:p>
        </p:txBody>
      </p:sp>
    </p:spTree>
    <p:extLst>
      <p:ext uri="{BB962C8B-B14F-4D97-AF65-F5344CB8AC3E}">
        <p14:creationId xmlns:p14="http://schemas.microsoft.com/office/powerpoint/2010/main" val="3976994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9552" y="1473277"/>
            <a:ext cx="7848872" cy="436915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What is the Chest?</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3" name="TextBox 2"/>
          <p:cNvSpPr txBox="1"/>
          <p:nvPr/>
        </p:nvSpPr>
        <p:spPr>
          <a:xfrm>
            <a:off x="1835696" y="1700808"/>
            <a:ext cx="5256584" cy="1477328"/>
          </a:xfrm>
          <a:prstGeom prst="rect">
            <a:avLst/>
          </a:prstGeom>
          <a:noFill/>
        </p:spPr>
        <p:txBody>
          <a:bodyPr wrap="square" rtlCol="0">
            <a:spAutoFit/>
          </a:bodyPr>
          <a:lstStyle/>
          <a:p>
            <a:pPr marL="285750" indent="-285750">
              <a:buFontTx/>
              <a:buChar char="-"/>
            </a:pPr>
            <a:r>
              <a:rPr lang="en-GB" sz="2400" dirty="0" smtClean="0"/>
              <a:t>Publish contract opportunities </a:t>
            </a:r>
          </a:p>
          <a:p>
            <a:pPr marL="285750" indent="-285750">
              <a:buFontTx/>
              <a:buChar char="-"/>
            </a:pPr>
            <a:r>
              <a:rPr lang="en-GB" sz="2400" dirty="0" smtClean="0"/>
              <a:t>Publish Soft Market Tests</a:t>
            </a:r>
          </a:p>
          <a:p>
            <a:pPr marL="285750" indent="-285750">
              <a:buFontTx/>
              <a:buChar char="-"/>
            </a:pPr>
            <a:r>
              <a:rPr lang="en-GB" sz="2400" dirty="0" smtClean="0"/>
              <a:t>Advertise engagement events</a:t>
            </a:r>
          </a:p>
          <a:p>
            <a:pPr marL="285750" indent="-285750">
              <a:buFontTx/>
              <a:buChar char="-"/>
            </a:pPr>
            <a:endParaRPr lang="en-GB" dirty="0"/>
          </a:p>
        </p:txBody>
      </p:sp>
      <p:sp>
        <p:nvSpPr>
          <p:cNvPr id="5" name="TextBox 4"/>
          <p:cNvSpPr txBox="1"/>
          <p:nvPr/>
        </p:nvSpPr>
        <p:spPr>
          <a:xfrm>
            <a:off x="2609016" y="3087613"/>
            <a:ext cx="3709943" cy="584775"/>
          </a:xfrm>
          <a:prstGeom prst="rect">
            <a:avLst/>
          </a:prstGeom>
          <a:noFill/>
        </p:spPr>
        <p:txBody>
          <a:bodyPr wrap="square" rtlCol="0">
            <a:spAutoFit/>
          </a:bodyPr>
          <a:lstStyle/>
          <a:p>
            <a:pPr algn="ctr"/>
            <a:r>
              <a:rPr lang="en-GB" sz="3200" dirty="0" smtClean="0"/>
              <a:t>Registration</a:t>
            </a:r>
          </a:p>
        </p:txBody>
      </p:sp>
      <p:sp>
        <p:nvSpPr>
          <p:cNvPr id="7" name="TextBox 6"/>
          <p:cNvSpPr txBox="1"/>
          <p:nvPr/>
        </p:nvSpPr>
        <p:spPr>
          <a:xfrm>
            <a:off x="1640041" y="3789040"/>
            <a:ext cx="5904656" cy="1477328"/>
          </a:xfrm>
          <a:prstGeom prst="rect">
            <a:avLst/>
          </a:prstGeom>
          <a:noFill/>
        </p:spPr>
        <p:txBody>
          <a:bodyPr wrap="square" rtlCol="0">
            <a:spAutoFit/>
          </a:bodyPr>
          <a:lstStyle/>
          <a:p>
            <a:pPr marL="285750" indent="-285750">
              <a:buFontTx/>
              <a:buChar char="-"/>
            </a:pPr>
            <a:r>
              <a:rPr lang="en-GB" sz="2400" dirty="0"/>
              <a:t>Register free at </a:t>
            </a:r>
            <a:r>
              <a:rPr lang="en-GB" sz="2400" dirty="0" smtClean="0">
                <a:hlinkClick r:id="rId3"/>
              </a:rPr>
              <a:t>www.the-chest.org.uk</a:t>
            </a:r>
            <a:r>
              <a:rPr lang="en-GB" sz="2400" dirty="0" smtClean="0"/>
              <a:t> </a:t>
            </a:r>
          </a:p>
          <a:p>
            <a:pPr marL="285750" indent="-285750">
              <a:buFontTx/>
              <a:buChar char="-"/>
            </a:pPr>
            <a:r>
              <a:rPr lang="en-GB" sz="2400" dirty="0" smtClean="0"/>
              <a:t>Ensure you enter the correct information</a:t>
            </a:r>
          </a:p>
          <a:p>
            <a:pPr marL="285750" indent="-285750">
              <a:buFontTx/>
              <a:buChar char="-"/>
            </a:pPr>
            <a:r>
              <a:rPr lang="en-GB" sz="2400" dirty="0" smtClean="0"/>
              <a:t>Keep your contact details up to date</a:t>
            </a:r>
          </a:p>
          <a:p>
            <a:endParaRPr lang="en-GB" dirty="0"/>
          </a:p>
        </p:txBody>
      </p:sp>
    </p:spTree>
    <p:extLst>
      <p:ext uri="{BB962C8B-B14F-4D97-AF65-F5344CB8AC3E}">
        <p14:creationId xmlns:p14="http://schemas.microsoft.com/office/powerpoint/2010/main" val="397699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Responding to tenders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5" name="TextBox 4"/>
          <p:cNvSpPr txBox="1"/>
          <p:nvPr/>
        </p:nvSpPr>
        <p:spPr>
          <a:xfrm>
            <a:off x="6012160" y="2620362"/>
            <a:ext cx="2592288" cy="2031325"/>
          </a:xfrm>
          <a:prstGeom prst="rect">
            <a:avLst/>
          </a:prstGeom>
          <a:noFill/>
        </p:spPr>
        <p:txBody>
          <a:bodyPr wrap="square" rtlCol="0">
            <a:spAutoFit/>
          </a:bodyPr>
          <a:lstStyle/>
          <a:p>
            <a:r>
              <a:rPr lang="en-GB" dirty="0" smtClean="0"/>
              <a:t>Key points to consider</a:t>
            </a:r>
          </a:p>
          <a:p>
            <a:pPr marL="285750" indent="-285750">
              <a:buFontTx/>
              <a:buChar char="-"/>
            </a:pPr>
            <a:r>
              <a:rPr lang="en-GB" dirty="0" smtClean="0">
                <a:solidFill>
                  <a:srgbClr val="FF0000"/>
                </a:solidFill>
              </a:rPr>
              <a:t>Weighting</a:t>
            </a:r>
          </a:p>
          <a:p>
            <a:pPr marL="285750" indent="-285750">
              <a:buFontTx/>
              <a:buChar char="-"/>
            </a:pPr>
            <a:r>
              <a:rPr lang="en-GB" dirty="0" smtClean="0">
                <a:solidFill>
                  <a:srgbClr val="00B050"/>
                </a:solidFill>
              </a:rPr>
              <a:t>Wording </a:t>
            </a:r>
          </a:p>
          <a:p>
            <a:pPr marL="285750" indent="-285750">
              <a:buFontTx/>
              <a:buChar char="-"/>
            </a:pPr>
            <a:r>
              <a:rPr lang="en-GB" dirty="0" smtClean="0">
                <a:solidFill>
                  <a:schemeClr val="accent6">
                    <a:lumMod val="75000"/>
                  </a:schemeClr>
                </a:solidFill>
              </a:rPr>
              <a:t>Relevance </a:t>
            </a:r>
          </a:p>
          <a:p>
            <a:pPr marL="285750" indent="-285750">
              <a:buFontTx/>
              <a:buChar char="-"/>
            </a:pPr>
            <a:r>
              <a:rPr lang="en-GB" dirty="0" smtClean="0">
                <a:solidFill>
                  <a:srgbClr val="7030A0"/>
                </a:solidFill>
              </a:rPr>
              <a:t>Word count</a:t>
            </a:r>
          </a:p>
          <a:p>
            <a:pPr marL="285750" indent="-285750">
              <a:buFontTx/>
              <a:buChar char="-"/>
            </a:pPr>
            <a:endParaRPr lang="en-GB" dirty="0" smtClean="0"/>
          </a:p>
          <a:p>
            <a:pPr marL="285750" indent="-285750">
              <a:buFontTx/>
              <a:buChar char="-"/>
            </a:pPr>
            <a:endParaRPr lang="en-GB" dirty="0" smtClean="0"/>
          </a:p>
        </p:txBody>
      </p:sp>
      <p:sp>
        <p:nvSpPr>
          <p:cNvPr id="15" name="Rounded Rectangle 14"/>
          <p:cNvSpPr/>
          <p:nvPr/>
        </p:nvSpPr>
        <p:spPr>
          <a:xfrm>
            <a:off x="539552" y="1988840"/>
            <a:ext cx="4968552" cy="338437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Example </a:t>
            </a:r>
            <a:r>
              <a:rPr lang="en-GB" dirty="0" smtClean="0">
                <a:solidFill>
                  <a:schemeClr val="tx1"/>
                </a:solidFill>
              </a:rPr>
              <a:t>Quality question</a:t>
            </a:r>
            <a:endParaRPr lang="en-GB" dirty="0">
              <a:solidFill>
                <a:schemeClr val="tx1"/>
              </a:solidFill>
            </a:endParaRPr>
          </a:p>
          <a:p>
            <a:endParaRPr lang="en-GB" dirty="0"/>
          </a:p>
          <a:p>
            <a:r>
              <a:rPr lang="en-GB" dirty="0">
                <a:solidFill>
                  <a:schemeClr val="tx1"/>
                </a:solidFill>
              </a:rPr>
              <a:t>Question 1 </a:t>
            </a:r>
            <a:r>
              <a:rPr lang="en-GB" dirty="0">
                <a:solidFill>
                  <a:srgbClr val="FF0000"/>
                </a:solidFill>
              </a:rPr>
              <a:t>(25%)</a:t>
            </a:r>
          </a:p>
          <a:p>
            <a:r>
              <a:rPr lang="en-GB" dirty="0">
                <a:solidFill>
                  <a:schemeClr val="tx1"/>
                </a:solidFill>
              </a:rPr>
              <a:t>Please</a:t>
            </a:r>
            <a:r>
              <a:rPr lang="en-GB" dirty="0"/>
              <a:t> </a:t>
            </a:r>
            <a:r>
              <a:rPr lang="en-GB" dirty="0">
                <a:solidFill>
                  <a:srgbClr val="00B050"/>
                </a:solidFill>
              </a:rPr>
              <a:t>describe</a:t>
            </a:r>
            <a:r>
              <a:rPr lang="en-GB" dirty="0"/>
              <a:t> </a:t>
            </a:r>
            <a:r>
              <a:rPr lang="en-GB" dirty="0">
                <a:solidFill>
                  <a:schemeClr val="tx1"/>
                </a:solidFill>
              </a:rPr>
              <a:t>how you will </a:t>
            </a:r>
            <a:r>
              <a:rPr lang="en-GB" dirty="0">
                <a:solidFill>
                  <a:srgbClr val="00B050"/>
                </a:solidFill>
              </a:rPr>
              <a:t>deliver</a:t>
            </a:r>
            <a:r>
              <a:rPr lang="en-GB" dirty="0"/>
              <a:t> </a:t>
            </a:r>
            <a:r>
              <a:rPr lang="en-GB" dirty="0">
                <a:solidFill>
                  <a:schemeClr val="tx1"/>
                </a:solidFill>
              </a:rPr>
              <a:t>the services </a:t>
            </a:r>
            <a:r>
              <a:rPr lang="en-GB" dirty="0">
                <a:solidFill>
                  <a:srgbClr val="00B050"/>
                </a:solidFill>
              </a:rPr>
              <a:t>outlined</a:t>
            </a:r>
            <a:r>
              <a:rPr lang="en-GB" dirty="0"/>
              <a:t> </a:t>
            </a:r>
            <a:r>
              <a:rPr lang="en-GB" dirty="0">
                <a:solidFill>
                  <a:schemeClr val="tx1"/>
                </a:solidFill>
              </a:rPr>
              <a:t>in the </a:t>
            </a:r>
            <a:r>
              <a:rPr lang="en-GB" dirty="0">
                <a:solidFill>
                  <a:schemeClr val="accent6">
                    <a:lumMod val="75000"/>
                  </a:schemeClr>
                </a:solidFill>
              </a:rPr>
              <a:t>specification</a:t>
            </a:r>
            <a:r>
              <a:rPr lang="en-GB" dirty="0"/>
              <a:t> </a:t>
            </a:r>
            <a:r>
              <a:rPr lang="en-GB" dirty="0">
                <a:solidFill>
                  <a:schemeClr val="tx1"/>
                </a:solidFill>
              </a:rPr>
              <a:t>and how you will </a:t>
            </a:r>
            <a:r>
              <a:rPr lang="en-GB" dirty="0">
                <a:solidFill>
                  <a:srgbClr val="00B050"/>
                </a:solidFill>
              </a:rPr>
              <a:t>deliver</a:t>
            </a:r>
            <a:r>
              <a:rPr lang="en-GB" dirty="0"/>
              <a:t> </a:t>
            </a:r>
            <a:r>
              <a:rPr lang="en-GB" dirty="0">
                <a:solidFill>
                  <a:schemeClr val="tx1"/>
                </a:solidFill>
              </a:rPr>
              <a:t>these in the timeframe highlighted </a:t>
            </a:r>
            <a:r>
              <a:rPr lang="en-GB" dirty="0"/>
              <a:t>   </a:t>
            </a:r>
          </a:p>
          <a:p>
            <a:endParaRPr lang="en-GB" dirty="0"/>
          </a:p>
          <a:p>
            <a:r>
              <a:rPr lang="en-GB" dirty="0">
                <a:solidFill>
                  <a:srgbClr val="7030A0"/>
                </a:solidFill>
              </a:rPr>
              <a:t>(Max word count 500 words max)</a:t>
            </a:r>
          </a:p>
        </p:txBody>
      </p:sp>
    </p:spTree>
    <p:extLst>
      <p:ext uri="{BB962C8B-B14F-4D97-AF65-F5344CB8AC3E}">
        <p14:creationId xmlns:p14="http://schemas.microsoft.com/office/powerpoint/2010/main" val="397699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Responding to tenders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49683" y="1865877"/>
            <a:ext cx="8451836" cy="408340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 name="TextBox 4"/>
          <p:cNvSpPr txBox="1"/>
          <p:nvPr/>
        </p:nvSpPr>
        <p:spPr>
          <a:xfrm>
            <a:off x="615161" y="2060848"/>
            <a:ext cx="7920880" cy="3416320"/>
          </a:xfrm>
          <a:prstGeom prst="rect">
            <a:avLst/>
          </a:prstGeom>
          <a:noFill/>
        </p:spPr>
        <p:txBody>
          <a:bodyPr wrap="square" rtlCol="0">
            <a:spAutoFit/>
          </a:bodyPr>
          <a:lstStyle/>
          <a:p>
            <a:r>
              <a:rPr lang="en-GB" b="1" dirty="0" smtClean="0"/>
              <a:t>Example Quality Question</a:t>
            </a:r>
          </a:p>
          <a:p>
            <a:r>
              <a:rPr lang="en-GB" dirty="0" smtClean="0"/>
              <a:t> </a:t>
            </a:r>
          </a:p>
          <a:p>
            <a:r>
              <a:rPr lang="en-GB" b="1" dirty="0"/>
              <a:t>Tender background</a:t>
            </a:r>
            <a:endParaRPr lang="en-GB" dirty="0"/>
          </a:p>
          <a:p>
            <a:r>
              <a:rPr lang="en-GB" dirty="0"/>
              <a:t>A tender for works being undertaken to the external walls of social housing units</a:t>
            </a:r>
          </a:p>
          <a:p>
            <a:endParaRPr lang="en-GB" dirty="0" smtClean="0"/>
          </a:p>
          <a:p>
            <a:r>
              <a:rPr lang="en-GB" b="1" dirty="0"/>
              <a:t>Example Question</a:t>
            </a:r>
            <a:endParaRPr lang="en-GB" dirty="0"/>
          </a:p>
          <a:p>
            <a:r>
              <a:rPr lang="en-GB" dirty="0"/>
              <a:t>One of the tenants is an older widow whose main pastime is the care of her garden, including hanging baskets.  She regularly wins awards/commendations in local horticultural shows and village in bloom competitions.  How would you manage this scenario when undertaking works to her house?</a:t>
            </a:r>
          </a:p>
          <a:p>
            <a:endParaRPr lang="en-GB" dirty="0"/>
          </a:p>
          <a:p>
            <a:endParaRPr lang="en-GB" dirty="0"/>
          </a:p>
        </p:txBody>
      </p:sp>
    </p:spTree>
    <p:extLst>
      <p:ext uri="{BB962C8B-B14F-4D97-AF65-F5344CB8AC3E}">
        <p14:creationId xmlns:p14="http://schemas.microsoft.com/office/powerpoint/2010/main" val="155352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9858" y="285405"/>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Responding to tenders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49683" y="1865877"/>
            <a:ext cx="8451836" cy="408340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 name="TextBox 4"/>
          <p:cNvSpPr txBox="1"/>
          <p:nvPr/>
        </p:nvSpPr>
        <p:spPr>
          <a:xfrm>
            <a:off x="615161" y="2060848"/>
            <a:ext cx="7920880" cy="4524315"/>
          </a:xfrm>
          <a:prstGeom prst="rect">
            <a:avLst/>
          </a:prstGeom>
          <a:noFill/>
        </p:spPr>
        <p:txBody>
          <a:bodyPr wrap="square" rtlCol="0">
            <a:spAutoFit/>
          </a:bodyPr>
          <a:lstStyle/>
          <a:p>
            <a:r>
              <a:rPr lang="en-GB" b="1" dirty="0" smtClean="0"/>
              <a:t>Response 1 </a:t>
            </a:r>
          </a:p>
          <a:p>
            <a:endParaRPr lang="en-GB" dirty="0" smtClean="0"/>
          </a:p>
          <a:p>
            <a:r>
              <a:rPr lang="en-GB" dirty="0"/>
              <a:t>We would arrange for our tenant liaison officer to visit the lady ahead of any work planning, to understand how we could address the works to her house without  causing disruption or damage to her garden.  This may include programming the works to coincide with the end of the growing season.  We would speak to a neighbour to gain permission to relocate her hanging baskets for the duration of the work, if these could not be stored.  We would ensure her garden was properly sheeted and that any scaffolding would be established only on paved areas.  Throughout the works, our tenant liaison officer would continue to ensure that the tenant is happy with the way that we are undertaking the work and address any concerns she may have.  At the end of the work, we would ensure that reinstatement was completed to her </a:t>
            </a:r>
            <a:r>
              <a:rPr lang="en-GB" dirty="0" smtClean="0"/>
              <a:t>satisfaction.</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76641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Responding to tenders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349683" y="1865877"/>
            <a:ext cx="8451836" cy="156312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 name="TextBox 4"/>
          <p:cNvSpPr txBox="1"/>
          <p:nvPr/>
        </p:nvSpPr>
        <p:spPr>
          <a:xfrm>
            <a:off x="615161" y="2060848"/>
            <a:ext cx="7920880" cy="2031325"/>
          </a:xfrm>
          <a:prstGeom prst="rect">
            <a:avLst/>
          </a:prstGeom>
          <a:noFill/>
        </p:spPr>
        <p:txBody>
          <a:bodyPr wrap="square" rtlCol="0">
            <a:spAutoFit/>
          </a:bodyPr>
          <a:lstStyle/>
          <a:p>
            <a:r>
              <a:rPr lang="en-GB" b="1" dirty="0" smtClean="0"/>
              <a:t>Response 2 </a:t>
            </a:r>
            <a:endParaRPr lang="en-GB" dirty="0"/>
          </a:p>
          <a:p>
            <a:r>
              <a:rPr lang="en-GB" dirty="0"/>
              <a:t>We will visit the lady and explain that this work has to be completed and that she will benefit in the long term from the works being undertaken to her property and no cost to her</a:t>
            </a:r>
          </a:p>
          <a:p>
            <a:endParaRPr lang="en-GB" dirty="0"/>
          </a:p>
          <a:p>
            <a:endParaRPr lang="en-GB" dirty="0"/>
          </a:p>
          <a:p>
            <a:endParaRPr lang="en-GB" dirty="0"/>
          </a:p>
        </p:txBody>
      </p:sp>
    </p:spTree>
    <p:extLst>
      <p:ext uri="{BB962C8B-B14F-4D97-AF65-F5344CB8AC3E}">
        <p14:creationId xmlns:p14="http://schemas.microsoft.com/office/powerpoint/2010/main" val="2001903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a:solidFill>
                  <a:schemeClr val="bg1"/>
                </a:solidFill>
              </a:rPr>
              <a:t>Responding to tenders </a:t>
            </a: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sp>
        <p:nvSpPr>
          <p:cNvPr id="15" name="Rounded Rectangle 14"/>
          <p:cNvSpPr/>
          <p:nvPr/>
        </p:nvSpPr>
        <p:spPr>
          <a:xfrm>
            <a:off x="414909" y="1529980"/>
            <a:ext cx="8451836" cy="47793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 name="TextBox 4"/>
          <p:cNvSpPr txBox="1"/>
          <p:nvPr/>
        </p:nvSpPr>
        <p:spPr>
          <a:xfrm>
            <a:off x="615161" y="2060848"/>
            <a:ext cx="7920880" cy="4801314"/>
          </a:xfrm>
          <a:prstGeom prst="rect">
            <a:avLst/>
          </a:prstGeom>
          <a:noFill/>
        </p:spPr>
        <p:txBody>
          <a:bodyPr wrap="square" rtlCol="0">
            <a:spAutoFit/>
          </a:bodyPr>
          <a:lstStyle/>
          <a:p>
            <a:r>
              <a:rPr lang="en-GB" b="1" dirty="0" smtClean="0"/>
              <a:t>Response 3</a:t>
            </a:r>
            <a:endParaRPr lang="en-GB" dirty="0"/>
          </a:p>
          <a:p>
            <a:r>
              <a:rPr lang="en-GB" dirty="0"/>
              <a:t>Our construction manager will liaise with the lady to advise when her house will be subject to these works in accordance with the master programme.  We will ensure that our operatives carry identification badges so that she knows that they are legitimate.  We will make sure that we do not damage her house when we erect scaffold and will tell our operatives that they should not be staring through her windows.  We will ensure that scaffolding is installed and properly tagged with regular checks during the works to ensure that it remains safe for use.  We will make sure that debris is removed from the scaffolding each evening and that the paths around her house are cleaned when the scaffolding is removed.  We will let her know what the benefit is from having this work undertaken, so that she will appreciate the need for the work to have been done to her house.  Wherever possible, we will ensure that she still has access to her garden and will put her hanging baskets into storage before reinstalling them when we finish</a:t>
            </a:r>
          </a:p>
          <a:p>
            <a:endParaRPr lang="en-GB" dirty="0"/>
          </a:p>
          <a:p>
            <a:endParaRPr lang="en-GB" dirty="0"/>
          </a:p>
          <a:p>
            <a:endParaRPr lang="en-GB" dirty="0"/>
          </a:p>
        </p:txBody>
      </p:sp>
    </p:spTree>
    <p:extLst>
      <p:ext uri="{BB962C8B-B14F-4D97-AF65-F5344CB8AC3E}">
        <p14:creationId xmlns:p14="http://schemas.microsoft.com/office/powerpoint/2010/main" val="264482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 y="116632"/>
            <a:ext cx="2145253" cy="9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85404"/>
            <a:ext cx="6435612" cy="646331"/>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3600" b="1" dirty="0" smtClean="0">
                <a:solidFill>
                  <a:schemeClr val="bg1"/>
                </a:solidFill>
              </a:rPr>
              <a:t>The Results</a:t>
            </a:r>
            <a:endParaRPr lang="en-GB" sz="3600" b="1" dirty="0">
              <a:solidFill>
                <a:schemeClr val="bg1"/>
              </a:solidFill>
            </a:endParaRPr>
          </a:p>
        </p:txBody>
      </p:sp>
      <p:sp>
        <p:nvSpPr>
          <p:cNvPr id="6" name="TextBox 5"/>
          <p:cNvSpPr txBox="1"/>
          <p:nvPr/>
        </p:nvSpPr>
        <p:spPr>
          <a:xfrm>
            <a:off x="193351" y="6404259"/>
            <a:ext cx="8798037" cy="338554"/>
          </a:xfrm>
          <a:prstGeom prst="rect">
            <a:avLst/>
          </a:prstGeom>
          <a:solidFill>
            <a:srgbClr val="25A798"/>
          </a:solidFill>
          <a:ln>
            <a:solidFill>
              <a:schemeClr val="accent5">
                <a:lumMod val="40000"/>
                <a:lumOff val="60000"/>
              </a:schemeClr>
            </a:solidFill>
          </a:ln>
        </p:spPr>
        <p:txBody>
          <a:bodyPr wrap="square" rtlCol="0">
            <a:spAutoFit/>
          </a:bodyPr>
          <a:lstStyle/>
          <a:p>
            <a:pPr algn="ctr"/>
            <a:r>
              <a:rPr lang="en-GB" sz="1600" b="1" dirty="0" smtClean="0">
                <a:solidFill>
                  <a:schemeClr val="bg1"/>
                </a:solidFill>
              </a:rPr>
              <a:t>STAR Procurement</a:t>
            </a:r>
            <a:endParaRPr lang="en-GB" sz="1600" b="1" dirty="0">
              <a:solidFill>
                <a:schemeClr val="bg1"/>
              </a:solidFill>
            </a:endParaRPr>
          </a:p>
        </p:txBody>
      </p:sp>
      <p:pic>
        <p:nvPicPr>
          <p:cNvPr id="1028" name="Picture 4" descr="Image result for podium 1st 2nd 3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35" y="2048366"/>
            <a:ext cx="7632848" cy="437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5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443</Words>
  <Application>Microsoft Office PowerPoint</Application>
  <PresentationFormat>On-screen Show (4:3)</PresentationFormat>
  <Paragraphs>120</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Trafford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Pearson</dc:creator>
  <cp:lastModifiedBy>Gwilym, Robyn</cp:lastModifiedBy>
  <cp:revision>56</cp:revision>
  <dcterms:created xsi:type="dcterms:W3CDTF">2015-09-29T08:51:01Z</dcterms:created>
  <dcterms:modified xsi:type="dcterms:W3CDTF">2018-11-20T23:04:21Z</dcterms:modified>
</cp:coreProperties>
</file>